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63" r:id="rId1"/>
  </p:sldMasterIdLst>
  <p:notesMasterIdLst>
    <p:notesMasterId r:id="rId61"/>
  </p:notesMasterIdLst>
  <p:sldIdLst>
    <p:sldId id="256" r:id="rId2"/>
    <p:sldId id="257" r:id="rId3"/>
    <p:sldId id="260" r:id="rId4"/>
    <p:sldId id="261" r:id="rId5"/>
    <p:sldId id="418" r:id="rId6"/>
    <p:sldId id="262" r:id="rId7"/>
    <p:sldId id="263" r:id="rId8"/>
    <p:sldId id="410" r:id="rId9"/>
    <p:sldId id="352" r:id="rId10"/>
    <p:sldId id="383" r:id="rId11"/>
    <p:sldId id="385" r:id="rId12"/>
    <p:sldId id="406" r:id="rId13"/>
    <p:sldId id="407" r:id="rId14"/>
    <p:sldId id="273" r:id="rId15"/>
    <p:sldId id="268" r:id="rId16"/>
    <p:sldId id="269" r:id="rId17"/>
    <p:sldId id="387" r:id="rId18"/>
    <p:sldId id="390" r:id="rId19"/>
    <p:sldId id="391" r:id="rId20"/>
    <p:sldId id="392" r:id="rId21"/>
    <p:sldId id="413" r:id="rId22"/>
    <p:sldId id="393" r:id="rId23"/>
    <p:sldId id="405" r:id="rId24"/>
    <p:sldId id="396" r:id="rId25"/>
    <p:sldId id="397" r:id="rId26"/>
    <p:sldId id="414" r:id="rId27"/>
    <p:sldId id="398" r:id="rId28"/>
    <p:sldId id="399" r:id="rId29"/>
    <p:sldId id="400" r:id="rId30"/>
    <p:sldId id="402" r:id="rId31"/>
    <p:sldId id="403" r:id="rId32"/>
    <p:sldId id="276" r:id="rId33"/>
    <p:sldId id="409" r:id="rId34"/>
    <p:sldId id="363" r:id="rId35"/>
    <p:sldId id="365" r:id="rId36"/>
    <p:sldId id="366" r:id="rId37"/>
    <p:sldId id="367" r:id="rId38"/>
    <p:sldId id="368" r:id="rId39"/>
    <p:sldId id="369" r:id="rId40"/>
    <p:sldId id="370" r:id="rId41"/>
    <p:sldId id="371" r:id="rId42"/>
    <p:sldId id="278" r:id="rId43"/>
    <p:sldId id="280" r:id="rId44"/>
    <p:sldId id="281" r:id="rId45"/>
    <p:sldId id="290" r:id="rId46"/>
    <p:sldId id="373" r:id="rId47"/>
    <p:sldId id="374" r:id="rId48"/>
    <p:sldId id="375" r:id="rId49"/>
    <p:sldId id="376" r:id="rId50"/>
    <p:sldId id="379" r:id="rId51"/>
    <p:sldId id="294" r:id="rId52"/>
    <p:sldId id="411" r:id="rId53"/>
    <p:sldId id="417" r:id="rId54"/>
    <p:sldId id="415" r:id="rId55"/>
    <p:sldId id="355" r:id="rId56"/>
    <p:sldId id="416" r:id="rId57"/>
    <p:sldId id="302" r:id="rId58"/>
    <p:sldId id="358" r:id="rId59"/>
    <p:sldId id="419"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2" autoAdjust="0"/>
    <p:restoredTop sz="94660"/>
  </p:normalViewPr>
  <p:slideViewPr>
    <p:cSldViewPr snapToGrid="0">
      <p:cViewPr varScale="1">
        <p:scale>
          <a:sx n="74" d="100"/>
          <a:sy n="74" d="100"/>
        </p:scale>
        <p:origin x="-86"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2722C7-CE8E-4857-9DD2-8E7895C8EADF}" type="doc">
      <dgm:prSet loTypeId="urn:microsoft.com/office/officeart/2005/8/layout/radial4" loCatId="relationship" qsTypeId="urn:microsoft.com/office/officeart/2005/8/quickstyle/3d3" qsCatId="3D" csTypeId="urn:microsoft.com/office/officeart/2005/8/colors/accent0_3" csCatId="mainScheme" phldr="1"/>
      <dgm:spPr/>
      <dgm:t>
        <a:bodyPr/>
        <a:lstStyle/>
        <a:p>
          <a:endParaRPr lang="ru-RU"/>
        </a:p>
      </dgm:t>
    </dgm:pt>
    <dgm:pt modelId="{78865E13-B7A6-4350-804C-BF25AFDED1B9}">
      <dgm:prSet phldrT="[Текст]" custT="1"/>
      <dgm:spPr>
        <a:solidFill>
          <a:schemeClr val="accent6">
            <a:lumMod val="60000"/>
            <a:lumOff val="40000"/>
          </a:schemeClr>
        </a:solidFill>
        <a:ln>
          <a:solidFill>
            <a:schemeClr val="bg1">
              <a:lumMod val="85000"/>
            </a:schemeClr>
          </a:solidFill>
        </a:ln>
      </dgm:spPr>
      <dgm:t>
        <a:bodyPr/>
        <a:lstStyle/>
        <a:p>
          <a:r>
            <a:rPr lang="uk-UA" sz="2400" dirty="0" smtClean="0">
              <a:solidFill>
                <a:schemeClr val="tx1"/>
              </a:solidFill>
              <a:latin typeface="Times New Roman" panose="02020603050405020304" pitchFamily="18" charset="0"/>
              <a:cs typeface="Times New Roman" panose="02020603050405020304" pitchFamily="18" charset="0"/>
            </a:rPr>
            <a:t>про схвалення і подання до ЕК </a:t>
          </a:r>
          <a:r>
            <a:rPr lang="uk-UA" sz="2400" dirty="0" smtClean="0">
              <a:solidFill>
                <a:schemeClr val="tx1"/>
              </a:solidFill>
              <a:latin typeface="Times New Roman" panose="02020603050405020304" pitchFamily="18" charset="0"/>
              <a:cs typeface="Times New Roman" panose="02020603050405020304" pitchFamily="18" charset="0"/>
            </a:rPr>
            <a:t>архівної установи </a:t>
          </a:r>
          <a:r>
            <a:rPr lang="uk-UA" sz="2400" dirty="0" smtClean="0">
              <a:solidFill>
                <a:schemeClr val="tx1"/>
              </a:solidFill>
              <a:latin typeface="Times New Roman" panose="02020603050405020304" pitchFamily="18" charset="0"/>
              <a:cs typeface="Times New Roman" panose="02020603050405020304" pitchFamily="18" charset="0"/>
            </a:rPr>
            <a:t>райдержадміністрації, міської </a:t>
          </a:r>
          <a:r>
            <a:rPr lang="uk-UA" sz="2400" dirty="0" smtClean="0">
              <a:solidFill>
                <a:schemeClr val="tx1"/>
              </a:solidFill>
              <a:latin typeface="Times New Roman" panose="02020603050405020304" pitchFamily="18" charset="0"/>
              <a:cs typeface="Times New Roman" panose="02020603050405020304" pitchFamily="18" charset="0"/>
            </a:rPr>
            <a:t>ради, ЕПК державного архіву</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6E98D493-0BCB-4FFC-8019-3D2368123E0A}" type="parTrans" cxnId="{7C15ADC0-B129-471B-B7F8-B626CF537A23}">
      <dgm:prSet/>
      <dgm:spPr/>
      <dgm:t>
        <a:bodyPr/>
        <a:lstStyle/>
        <a:p>
          <a:endParaRPr lang="ru-RU" sz="1800" b="1">
            <a:solidFill>
              <a:srgbClr val="000000"/>
            </a:solidFill>
          </a:endParaRPr>
        </a:p>
      </dgm:t>
    </dgm:pt>
    <dgm:pt modelId="{2613DC14-B66A-44C4-91C2-47ADDEEE857A}" type="sibTrans" cxnId="{7C15ADC0-B129-471B-B7F8-B626CF537A23}">
      <dgm:prSet/>
      <dgm:spPr/>
      <dgm:t>
        <a:bodyPr/>
        <a:lstStyle/>
        <a:p>
          <a:endParaRPr lang="ru-RU" sz="1800" b="1">
            <a:solidFill>
              <a:srgbClr val="000000"/>
            </a:solidFill>
          </a:endParaRPr>
        </a:p>
      </dgm:t>
    </dgm:pt>
    <dgm:pt modelId="{372DDE65-E667-417B-A77E-88E8AC377DB5}">
      <dgm:prSet phldrT="[Текст]" custT="1"/>
      <dgm:spPr/>
      <dgm:t>
        <a:bodyPr/>
        <a:lstStyle/>
        <a:p>
          <a:r>
            <a:rPr lang="ru-RU" sz="2400" dirty="0" smtClean="0"/>
            <a:t> </a:t>
          </a:r>
          <a:r>
            <a:rPr lang="uk-UA" sz="2400" dirty="0" smtClean="0"/>
            <a:t>описів справ постійного зберігання</a:t>
          </a:r>
          <a:endParaRPr lang="ru-RU" sz="2400" b="1" noProof="0" dirty="0">
            <a:latin typeface="Arial Narrow" panose="020B0606020202030204" pitchFamily="34" charset="0"/>
          </a:endParaRPr>
        </a:p>
      </dgm:t>
    </dgm:pt>
    <dgm:pt modelId="{071D81FA-2FE7-4812-B557-27275E91A1E3}" type="parTrans" cxnId="{B588A2CC-CF0C-4601-924F-39502CBA51C5}">
      <dgm:prSet custT="1"/>
      <dgm:spPr/>
      <dgm:t>
        <a:bodyPr/>
        <a:lstStyle/>
        <a:p>
          <a:endParaRPr lang="ru-RU" sz="1800" b="1">
            <a:solidFill>
              <a:srgbClr val="000000"/>
            </a:solidFill>
          </a:endParaRPr>
        </a:p>
      </dgm:t>
    </dgm:pt>
    <dgm:pt modelId="{FE874F4C-AF30-4FD1-B7DC-E81956159CB8}" type="sibTrans" cxnId="{B588A2CC-CF0C-4601-924F-39502CBA51C5}">
      <dgm:prSet/>
      <dgm:spPr/>
      <dgm:t>
        <a:bodyPr/>
        <a:lstStyle/>
        <a:p>
          <a:endParaRPr lang="ru-RU" sz="1800" b="1">
            <a:solidFill>
              <a:srgbClr val="000000"/>
            </a:solidFill>
          </a:endParaRPr>
        </a:p>
      </dgm:t>
    </dgm:pt>
    <dgm:pt modelId="{F25A6E04-6F3F-4D15-A47C-F4B0F4CB489B}">
      <dgm:prSet phldrT="[Текст]" custT="1"/>
      <dgm:spPr/>
      <dgm:t>
        <a:bodyPr/>
        <a:lstStyle/>
        <a:p>
          <a:r>
            <a:rPr lang="uk-UA" sz="2400" dirty="0" smtClean="0"/>
            <a:t>описів справ з кадрових питань (особового складу)</a:t>
          </a:r>
          <a:endParaRPr lang="ru-RU" sz="2400" b="1" noProof="0" dirty="0">
            <a:latin typeface="Arial Narrow" panose="020B0606020202030204" pitchFamily="34" charset="0"/>
          </a:endParaRPr>
        </a:p>
      </dgm:t>
    </dgm:pt>
    <dgm:pt modelId="{F973CEAE-BFFE-4DD9-8724-436954DDB4B3}" type="parTrans" cxnId="{C8B1DE3E-60A3-4EF2-83BB-C4755C1F9D16}">
      <dgm:prSet custT="1"/>
      <dgm:spPr/>
      <dgm:t>
        <a:bodyPr/>
        <a:lstStyle/>
        <a:p>
          <a:endParaRPr lang="ru-RU" sz="1800" b="1">
            <a:solidFill>
              <a:srgbClr val="000000"/>
            </a:solidFill>
          </a:endParaRPr>
        </a:p>
      </dgm:t>
    </dgm:pt>
    <dgm:pt modelId="{2F6388A3-BB55-47BA-9738-B838C50E9262}" type="sibTrans" cxnId="{C8B1DE3E-60A3-4EF2-83BB-C4755C1F9D16}">
      <dgm:prSet/>
      <dgm:spPr/>
      <dgm:t>
        <a:bodyPr/>
        <a:lstStyle/>
        <a:p>
          <a:endParaRPr lang="ru-RU" sz="1800" b="1">
            <a:solidFill>
              <a:srgbClr val="000000"/>
            </a:solidFill>
          </a:endParaRPr>
        </a:p>
      </dgm:t>
    </dgm:pt>
    <dgm:pt modelId="{D8BC828F-C57E-443F-90E0-116256765D8E}">
      <dgm:prSet custT="1"/>
      <dgm:spPr/>
      <dgm:t>
        <a:bodyPr/>
        <a:lstStyle/>
        <a:p>
          <a:r>
            <a:rPr lang="uk-UA" sz="2400" dirty="0" err="1" smtClean="0"/>
            <a:t>номенклатур</a:t>
          </a:r>
          <a:r>
            <a:rPr lang="uk-UA" sz="2400" dirty="0" smtClean="0"/>
            <a:t> справ</a:t>
          </a:r>
          <a:endParaRPr lang="ru-RU" sz="2400" b="1" noProof="0" dirty="0">
            <a:latin typeface="Arial Narrow" panose="020B0606020202030204" pitchFamily="34" charset="0"/>
          </a:endParaRPr>
        </a:p>
      </dgm:t>
    </dgm:pt>
    <dgm:pt modelId="{3BCF2403-839A-4E8F-B123-267BF847ADC7}" type="parTrans" cxnId="{4C5D5A5A-A1AE-4D03-824C-CB09646748C9}">
      <dgm:prSet/>
      <dgm:spPr/>
      <dgm:t>
        <a:bodyPr/>
        <a:lstStyle/>
        <a:p>
          <a:endParaRPr lang="ru-RU" sz="1800" b="1">
            <a:solidFill>
              <a:srgbClr val="000000"/>
            </a:solidFill>
          </a:endParaRPr>
        </a:p>
      </dgm:t>
    </dgm:pt>
    <dgm:pt modelId="{FEE38A95-A973-42C9-BC67-E632C393689D}" type="sibTrans" cxnId="{4C5D5A5A-A1AE-4D03-824C-CB09646748C9}">
      <dgm:prSet/>
      <dgm:spPr/>
      <dgm:t>
        <a:bodyPr/>
        <a:lstStyle/>
        <a:p>
          <a:endParaRPr lang="ru-RU" sz="1800" b="1">
            <a:solidFill>
              <a:srgbClr val="000000"/>
            </a:solidFill>
          </a:endParaRPr>
        </a:p>
      </dgm:t>
    </dgm:pt>
    <dgm:pt modelId="{76390E00-B679-4F23-B2A3-B930BD2B0200}">
      <dgm:prSet custT="1"/>
      <dgm:spPr/>
      <dgm:t>
        <a:bodyPr/>
        <a:lstStyle/>
        <a:p>
          <a:r>
            <a:rPr lang="uk-UA" sz="2400" dirty="0" smtClean="0"/>
            <a:t>інструкцій з діловодства</a:t>
          </a:r>
          <a:endParaRPr lang="ru-RU" sz="2400" b="1" noProof="0" dirty="0">
            <a:latin typeface="Arial Narrow" panose="020B0606020202030204" pitchFamily="34" charset="0"/>
          </a:endParaRPr>
        </a:p>
      </dgm:t>
    </dgm:pt>
    <dgm:pt modelId="{227A8B26-A493-4365-930A-0CE51803DAC5}" type="parTrans" cxnId="{AB876619-B108-418B-BAF9-3C0CFF23EDE5}">
      <dgm:prSet/>
      <dgm:spPr/>
      <dgm:t>
        <a:bodyPr/>
        <a:lstStyle/>
        <a:p>
          <a:endParaRPr lang="ru-RU" sz="1800" b="1">
            <a:solidFill>
              <a:srgbClr val="000000"/>
            </a:solidFill>
          </a:endParaRPr>
        </a:p>
      </dgm:t>
    </dgm:pt>
    <dgm:pt modelId="{B020DCF0-F77E-4B0F-82F6-91442A055A9F}" type="sibTrans" cxnId="{AB876619-B108-418B-BAF9-3C0CFF23EDE5}">
      <dgm:prSet/>
      <dgm:spPr/>
      <dgm:t>
        <a:bodyPr/>
        <a:lstStyle/>
        <a:p>
          <a:endParaRPr lang="ru-RU" sz="1800" b="1">
            <a:solidFill>
              <a:srgbClr val="000000"/>
            </a:solidFill>
          </a:endParaRPr>
        </a:p>
      </dgm:t>
    </dgm:pt>
    <dgm:pt modelId="{BE106258-BB39-4CD7-926C-7A9EE8D96DE0}">
      <dgm:prSet custT="1"/>
      <dgm:spPr/>
      <dgm:t>
        <a:bodyPr/>
        <a:lstStyle/>
        <a:p>
          <a:r>
            <a:rPr lang="uk-UA" sz="2400" dirty="0" smtClean="0"/>
            <a:t>положень про служби діловодства</a:t>
          </a:r>
          <a:endParaRPr lang="ru-RU" sz="2400" b="1" noProof="0" dirty="0">
            <a:latin typeface="Arial Narrow" panose="020B0606020202030204" pitchFamily="34" charset="0"/>
          </a:endParaRPr>
        </a:p>
      </dgm:t>
    </dgm:pt>
    <dgm:pt modelId="{18C8EEE2-8A0B-4078-9465-237A5133DD44}" type="parTrans" cxnId="{6BA455CD-CEF4-4E8F-AFAC-F28788FF9196}">
      <dgm:prSet/>
      <dgm:spPr/>
      <dgm:t>
        <a:bodyPr/>
        <a:lstStyle/>
        <a:p>
          <a:endParaRPr lang="ru-RU" sz="1800" b="1">
            <a:solidFill>
              <a:srgbClr val="000000"/>
            </a:solidFill>
          </a:endParaRPr>
        </a:p>
      </dgm:t>
    </dgm:pt>
    <dgm:pt modelId="{5F1CFE23-5F10-427E-AC0F-4D4E960C83F8}" type="sibTrans" cxnId="{6BA455CD-CEF4-4E8F-AFAC-F28788FF9196}">
      <dgm:prSet/>
      <dgm:spPr/>
      <dgm:t>
        <a:bodyPr/>
        <a:lstStyle/>
        <a:p>
          <a:endParaRPr lang="ru-RU" sz="1800" b="1">
            <a:solidFill>
              <a:srgbClr val="000000"/>
            </a:solidFill>
          </a:endParaRPr>
        </a:p>
      </dgm:t>
    </dgm:pt>
    <dgm:pt modelId="{0CE2EE48-DBEC-48F7-815A-809573528BFD}">
      <dgm:prSet custT="1"/>
      <dgm:spPr/>
      <dgm:t>
        <a:bodyPr/>
        <a:lstStyle/>
        <a:p>
          <a:r>
            <a:rPr lang="uk-UA" sz="2400" dirty="0" smtClean="0"/>
            <a:t>положень про архівні підрозділи та ЕК</a:t>
          </a:r>
          <a:endParaRPr lang="ru-RU" sz="2400" b="1" noProof="0" dirty="0">
            <a:latin typeface="Arial Narrow" panose="020B0606020202030204" pitchFamily="34" charset="0"/>
          </a:endParaRPr>
        </a:p>
      </dgm:t>
    </dgm:pt>
    <dgm:pt modelId="{6EE58AB3-2B59-48AF-921D-953A4E71A787}" type="parTrans" cxnId="{94888AF0-F470-44CC-865E-BFA312FB470A}">
      <dgm:prSet/>
      <dgm:spPr/>
      <dgm:t>
        <a:bodyPr/>
        <a:lstStyle/>
        <a:p>
          <a:endParaRPr lang="ru-RU"/>
        </a:p>
      </dgm:t>
    </dgm:pt>
    <dgm:pt modelId="{285B55D3-6ACA-4373-B2EB-13B0C3808A95}" type="sibTrans" cxnId="{94888AF0-F470-44CC-865E-BFA312FB470A}">
      <dgm:prSet/>
      <dgm:spPr/>
      <dgm:t>
        <a:bodyPr/>
        <a:lstStyle/>
        <a:p>
          <a:endParaRPr lang="ru-RU"/>
        </a:p>
      </dgm:t>
    </dgm:pt>
    <dgm:pt modelId="{9833224C-62FC-4BA4-B805-2B11F3B329CA}">
      <dgm:prSet custT="1"/>
      <dgm:spPr/>
      <dgm:t>
        <a:bodyPr/>
        <a:lstStyle/>
        <a:p>
          <a:r>
            <a:rPr lang="uk-UA" sz="2400" dirty="0" smtClean="0"/>
            <a:t>актів про вилучення для знищення документів, не внесених до НАФ</a:t>
          </a:r>
          <a:endParaRPr lang="ru-RU" sz="2400" b="1" noProof="0" dirty="0">
            <a:latin typeface="Arial Narrow" panose="020B0606020202030204" pitchFamily="34" charset="0"/>
          </a:endParaRPr>
        </a:p>
      </dgm:t>
    </dgm:pt>
    <dgm:pt modelId="{1042424E-5539-4122-88B4-D400E9E7CD4E}" type="parTrans" cxnId="{C50B705B-08CF-4D96-8743-F5DCF1188CA9}">
      <dgm:prSet/>
      <dgm:spPr/>
      <dgm:t>
        <a:bodyPr/>
        <a:lstStyle/>
        <a:p>
          <a:endParaRPr lang="ru-RU"/>
        </a:p>
      </dgm:t>
    </dgm:pt>
    <dgm:pt modelId="{6E159BB0-C121-4E63-A4E8-F5A05F0E2ADB}" type="sibTrans" cxnId="{C50B705B-08CF-4D96-8743-F5DCF1188CA9}">
      <dgm:prSet/>
      <dgm:spPr/>
      <dgm:t>
        <a:bodyPr/>
        <a:lstStyle/>
        <a:p>
          <a:endParaRPr lang="ru-RU"/>
        </a:p>
      </dgm:t>
    </dgm:pt>
    <dgm:pt modelId="{1297A032-4BC3-4B9F-BF6F-D9675749E444}">
      <dgm:prSet custT="1"/>
      <dgm:spPr/>
      <dgm:t>
        <a:bodyPr/>
        <a:lstStyle/>
        <a:p>
          <a:r>
            <a:rPr lang="uk-UA" sz="2400" dirty="0" smtClean="0"/>
            <a:t>актів про невиправні пошкодження справ (документів) НАФ</a:t>
          </a:r>
          <a:endParaRPr lang="ru-RU" sz="2400" b="1" noProof="0" dirty="0">
            <a:latin typeface="Arial Narrow" panose="020B0606020202030204" pitchFamily="34" charset="0"/>
          </a:endParaRPr>
        </a:p>
      </dgm:t>
    </dgm:pt>
    <dgm:pt modelId="{E1E6952C-EE75-4DF7-88F7-0727E91F3E76}" type="parTrans" cxnId="{FB7BF7ED-5041-481D-BAC2-48831FA6D352}">
      <dgm:prSet/>
      <dgm:spPr/>
      <dgm:t>
        <a:bodyPr/>
        <a:lstStyle/>
        <a:p>
          <a:endParaRPr lang="ru-RU"/>
        </a:p>
      </dgm:t>
    </dgm:pt>
    <dgm:pt modelId="{D2CA988D-BDA1-49F5-BE66-C2636E640C8E}" type="sibTrans" cxnId="{FB7BF7ED-5041-481D-BAC2-48831FA6D352}">
      <dgm:prSet/>
      <dgm:spPr/>
      <dgm:t>
        <a:bodyPr/>
        <a:lstStyle/>
        <a:p>
          <a:endParaRPr lang="ru-RU"/>
        </a:p>
      </dgm:t>
    </dgm:pt>
    <dgm:pt modelId="{69B401B6-9704-40F0-B4B3-C4380DD49A2D}">
      <dgm:prSet custScaleX="133971" custScaleY="161432" custRadScaleRad="95168" custRadScaleInc="-590433"/>
      <dgm:spPr/>
      <dgm:t>
        <a:bodyPr/>
        <a:lstStyle/>
        <a:p>
          <a:endParaRPr lang="ru-RU"/>
        </a:p>
      </dgm:t>
    </dgm:pt>
    <dgm:pt modelId="{57C9BCCA-A193-42DC-B8C6-2D75F7762CF8}" type="parTrans" cxnId="{14E726CC-9A42-4C2C-BBD6-7351B8830C10}">
      <dgm:prSet custAng="10495475" custScaleX="62711" custLinFactNeighborX="-39993" custLinFactNeighborY="29363"/>
      <dgm:spPr/>
      <dgm:t>
        <a:bodyPr/>
        <a:lstStyle/>
        <a:p>
          <a:endParaRPr lang="ru-RU"/>
        </a:p>
      </dgm:t>
    </dgm:pt>
    <dgm:pt modelId="{D6842773-1E58-457B-B097-4368AA56697C}" type="sibTrans" cxnId="{14E726CC-9A42-4C2C-BBD6-7351B8830C10}">
      <dgm:prSet/>
      <dgm:spPr/>
      <dgm:t>
        <a:bodyPr/>
        <a:lstStyle/>
        <a:p>
          <a:endParaRPr lang="ru-RU"/>
        </a:p>
      </dgm:t>
    </dgm:pt>
    <dgm:pt modelId="{D6876A86-51C1-41C3-BB09-FD475CC94229}">
      <dgm:prSet custScaleX="133971" custScaleY="161432" custRadScaleRad="95168" custRadScaleInc="-590433"/>
      <dgm:spPr/>
      <dgm:t>
        <a:bodyPr/>
        <a:lstStyle/>
        <a:p>
          <a:endParaRPr lang="ru-RU"/>
        </a:p>
      </dgm:t>
    </dgm:pt>
    <dgm:pt modelId="{0E4F196D-41CD-4DA9-A7CD-4794AC57F03F}" type="parTrans" cxnId="{E372C83E-5C14-442F-8C95-634804D06F1F}">
      <dgm:prSet custAng="10495475" custScaleX="62711" custLinFactNeighborX="-39993" custLinFactNeighborY="29363"/>
      <dgm:spPr/>
      <dgm:t>
        <a:bodyPr/>
        <a:lstStyle/>
        <a:p>
          <a:endParaRPr lang="ru-RU"/>
        </a:p>
      </dgm:t>
    </dgm:pt>
    <dgm:pt modelId="{4AB110E0-C31D-48C2-949F-5F6286AA1925}" type="sibTrans" cxnId="{E372C83E-5C14-442F-8C95-634804D06F1F}">
      <dgm:prSet/>
      <dgm:spPr/>
      <dgm:t>
        <a:bodyPr/>
        <a:lstStyle/>
        <a:p>
          <a:endParaRPr lang="ru-RU"/>
        </a:p>
      </dgm:t>
    </dgm:pt>
    <dgm:pt modelId="{AD6D1DAC-3AE0-4EBC-863D-5BFF21E55FC4}">
      <dgm:prSet custScaleX="175685" custScaleY="152284" custRadScaleRad="122430" custRadScaleInc="5386"/>
      <dgm:spPr/>
      <dgm:t>
        <a:bodyPr/>
        <a:lstStyle/>
        <a:p>
          <a:endParaRPr lang="ru-RU"/>
        </a:p>
      </dgm:t>
    </dgm:pt>
    <dgm:pt modelId="{84E34A8A-383A-4E36-8417-20850308D4B3}" type="parTrans" cxnId="{C1BA2E9E-BE4E-4971-9069-5CB395966989}">
      <dgm:prSet custAng="11863513" custScaleX="60304" custLinFactNeighborX="-61434" custLinFactNeighborY="3361"/>
      <dgm:spPr/>
      <dgm:t>
        <a:bodyPr/>
        <a:lstStyle/>
        <a:p>
          <a:endParaRPr lang="ru-RU"/>
        </a:p>
      </dgm:t>
    </dgm:pt>
    <dgm:pt modelId="{92AB5876-A172-4CC4-89B1-2AE15583B307}" type="sibTrans" cxnId="{C1BA2E9E-BE4E-4971-9069-5CB395966989}">
      <dgm:prSet/>
      <dgm:spPr/>
      <dgm:t>
        <a:bodyPr/>
        <a:lstStyle/>
        <a:p>
          <a:endParaRPr lang="ru-RU"/>
        </a:p>
      </dgm:t>
    </dgm:pt>
    <dgm:pt modelId="{AE957910-0738-4EEC-9B69-32E1ABADEBFF}">
      <dgm:prSet custScaleX="136266" custScaleY="151592" custRadScaleRad="113881" custRadScaleInc="-286990"/>
      <dgm:spPr/>
      <dgm:t>
        <a:bodyPr/>
        <a:lstStyle/>
        <a:p>
          <a:endParaRPr lang="ru-RU"/>
        </a:p>
      </dgm:t>
    </dgm:pt>
    <dgm:pt modelId="{8C1184AF-7777-4216-A45F-1025DCA866E2}" type="parTrans" cxnId="{11E306C3-1C81-4F6A-9FCC-BA49B57E1E00}">
      <dgm:prSet custAng="11453788" custScaleX="33798" custLinFactNeighborX="23218" custLinFactNeighborY="66823"/>
      <dgm:spPr/>
      <dgm:t>
        <a:bodyPr/>
        <a:lstStyle/>
        <a:p>
          <a:endParaRPr lang="ru-RU" b="1">
            <a:solidFill>
              <a:srgbClr val="000000"/>
            </a:solidFill>
          </a:endParaRPr>
        </a:p>
      </dgm:t>
    </dgm:pt>
    <dgm:pt modelId="{2B90B20F-0E7C-49AE-9C1C-C4F36E6CA1C4}" type="sibTrans" cxnId="{11E306C3-1C81-4F6A-9FCC-BA49B57E1E00}">
      <dgm:prSet/>
      <dgm:spPr/>
      <dgm:t>
        <a:bodyPr/>
        <a:lstStyle/>
        <a:p>
          <a:endParaRPr lang="ru-RU"/>
        </a:p>
      </dgm:t>
    </dgm:pt>
    <dgm:pt modelId="{D3E04E45-8D64-4F0E-A0D1-34EC81948B33}">
      <dgm:prSet custScaleX="175685" custScaleY="152284" custRadScaleRad="126036" custRadScaleInc="-37741"/>
      <dgm:spPr/>
      <dgm:t>
        <a:bodyPr/>
        <a:lstStyle/>
        <a:p>
          <a:endParaRPr lang="ru-RU"/>
        </a:p>
      </dgm:t>
    </dgm:pt>
    <dgm:pt modelId="{2B44C1D6-867C-42A9-BE2C-B7D4603E4CC2}" type="parTrans" cxnId="{A8E683DE-3458-4A6D-BA1B-9E1F05903096}">
      <dgm:prSet custAng="7118457" custScaleX="26224" custLinFactY="-200000" custLinFactNeighborX="81290" custLinFactNeighborY="-215850"/>
      <dgm:spPr/>
      <dgm:t>
        <a:bodyPr/>
        <a:lstStyle/>
        <a:p>
          <a:endParaRPr lang="ru-RU"/>
        </a:p>
      </dgm:t>
    </dgm:pt>
    <dgm:pt modelId="{6D5133C0-4D6B-4245-8538-36ECE87DEDDF}" type="sibTrans" cxnId="{A8E683DE-3458-4A6D-BA1B-9E1F05903096}">
      <dgm:prSet/>
      <dgm:spPr/>
      <dgm:t>
        <a:bodyPr/>
        <a:lstStyle/>
        <a:p>
          <a:endParaRPr lang="ru-RU"/>
        </a:p>
      </dgm:t>
    </dgm:pt>
    <dgm:pt modelId="{368EF3D8-EE9A-4BA0-AB20-C49C6A0B676D}">
      <dgm:prSet custScaleX="175685" custScaleY="152284" custRadScaleRad="126036" custRadScaleInc="-37741"/>
      <dgm:spPr/>
      <dgm:t>
        <a:bodyPr/>
        <a:lstStyle/>
        <a:p>
          <a:endParaRPr lang="ru-RU"/>
        </a:p>
      </dgm:t>
    </dgm:pt>
    <dgm:pt modelId="{46C207AD-855C-4826-827F-13ECBD4D187B}" type="parTrans" cxnId="{5B5226F2-1755-4F76-BBDC-30E01D6D23F8}">
      <dgm:prSet custAng="7118457" custScaleX="26224" custLinFactY="-200000" custLinFactNeighborX="81290" custLinFactNeighborY="-215850"/>
      <dgm:spPr/>
      <dgm:t>
        <a:bodyPr/>
        <a:lstStyle/>
        <a:p>
          <a:endParaRPr lang="ru-RU"/>
        </a:p>
      </dgm:t>
    </dgm:pt>
    <dgm:pt modelId="{D87A7052-DDA6-4B8C-AEF2-869F637E29A4}" type="sibTrans" cxnId="{5B5226F2-1755-4F76-BBDC-30E01D6D23F8}">
      <dgm:prSet/>
      <dgm:spPr/>
      <dgm:t>
        <a:bodyPr/>
        <a:lstStyle/>
        <a:p>
          <a:endParaRPr lang="ru-RU"/>
        </a:p>
      </dgm:t>
    </dgm:pt>
    <dgm:pt modelId="{72E3166A-A85D-4CD1-884C-AF41AAC3F93B}" type="pres">
      <dgm:prSet presAssocID="{3B2722C7-CE8E-4857-9DD2-8E7895C8EADF}" presName="cycle" presStyleCnt="0">
        <dgm:presLayoutVars>
          <dgm:chMax val="1"/>
          <dgm:dir/>
          <dgm:animLvl val="ctr"/>
          <dgm:resizeHandles val="exact"/>
        </dgm:presLayoutVars>
      </dgm:prSet>
      <dgm:spPr/>
      <dgm:t>
        <a:bodyPr/>
        <a:lstStyle/>
        <a:p>
          <a:endParaRPr lang="uk-UA"/>
        </a:p>
      </dgm:t>
    </dgm:pt>
    <dgm:pt modelId="{62F4666C-4B36-4979-AABA-D26A336C7F65}" type="pres">
      <dgm:prSet presAssocID="{78865E13-B7A6-4350-804C-BF25AFDED1B9}" presName="centerShape" presStyleLbl="node0" presStyleIdx="0" presStyleCnt="1" custScaleX="223140" custScaleY="91903" custLinFactNeighborX="2505" custLinFactNeighborY="-19788"/>
      <dgm:spPr/>
      <dgm:t>
        <a:bodyPr/>
        <a:lstStyle/>
        <a:p>
          <a:endParaRPr lang="uk-UA"/>
        </a:p>
      </dgm:t>
    </dgm:pt>
    <dgm:pt modelId="{E4DF4800-4673-4C12-985C-0F2A0FB16475}" type="pres">
      <dgm:prSet presAssocID="{071D81FA-2FE7-4812-B557-27275E91A1E3}" presName="parTrans" presStyleLbl="bgSibTrans2D1" presStyleIdx="0" presStyleCnt="8" custAng="12258008" custScaleX="41181" custLinFactNeighborX="-14408" custLinFactNeighborY="84861"/>
      <dgm:spPr/>
      <dgm:t>
        <a:bodyPr/>
        <a:lstStyle/>
        <a:p>
          <a:endParaRPr lang="uk-UA"/>
        </a:p>
      </dgm:t>
    </dgm:pt>
    <dgm:pt modelId="{778953D6-6417-4195-8B8D-B32D362505E6}" type="pres">
      <dgm:prSet presAssocID="{372DDE65-E667-417B-A77E-88E8AC377DB5}" presName="node" presStyleLbl="node1" presStyleIdx="0" presStyleCnt="8" custScaleX="116711" custScaleY="126713" custRadScaleRad="98702" custRadScaleInc="328491">
        <dgm:presLayoutVars>
          <dgm:bulletEnabled val="1"/>
        </dgm:presLayoutVars>
      </dgm:prSet>
      <dgm:spPr/>
      <dgm:t>
        <a:bodyPr/>
        <a:lstStyle/>
        <a:p>
          <a:endParaRPr lang="uk-UA"/>
        </a:p>
      </dgm:t>
    </dgm:pt>
    <dgm:pt modelId="{0B286886-D3C9-46BE-8929-39F178BEAD8B}" type="pres">
      <dgm:prSet presAssocID="{F973CEAE-BFFE-4DD9-8724-436954DDB4B3}" presName="parTrans" presStyleLbl="bgSibTrans2D1" presStyleIdx="1" presStyleCnt="8" custAng="10902237" custScaleX="43524" custLinFactNeighborX="39561" custLinFactNeighborY="-73403"/>
      <dgm:spPr/>
      <dgm:t>
        <a:bodyPr/>
        <a:lstStyle/>
        <a:p>
          <a:endParaRPr lang="uk-UA"/>
        </a:p>
      </dgm:t>
    </dgm:pt>
    <dgm:pt modelId="{D2B3B41F-7C33-430E-9DB1-24EEF25195CB}" type="pres">
      <dgm:prSet presAssocID="{F25A6E04-6F3F-4D15-A47C-F4B0F4CB489B}" presName="node" presStyleLbl="node1" presStyleIdx="1" presStyleCnt="8" custScaleX="163474" custScaleY="124437" custRadScaleRad="101381" custRadScaleInc="384279">
        <dgm:presLayoutVars>
          <dgm:bulletEnabled val="1"/>
        </dgm:presLayoutVars>
      </dgm:prSet>
      <dgm:spPr/>
      <dgm:t>
        <a:bodyPr/>
        <a:lstStyle/>
        <a:p>
          <a:endParaRPr lang="uk-UA"/>
        </a:p>
      </dgm:t>
    </dgm:pt>
    <dgm:pt modelId="{E69F583F-8892-4E8C-A819-9EF07121ADFE}" type="pres">
      <dgm:prSet presAssocID="{3BCF2403-839A-4E8F-B123-267BF847ADC7}" presName="parTrans" presStyleLbl="bgSibTrans2D1" presStyleIdx="2" presStyleCnt="8" custAng="10670287" custScaleX="76031" custLinFactNeighborX="-5235" custLinFactNeighborY="67959"/>
      <dgm:spPr/>
      <dgm:t>
        <a:bodyPr/>
        <a:lstStyle/>
        <a:p>
          <a:endParaRPr lang="uk-UA"/>
        </a:p>
      </dgm:t>
    </dgm:pt>
    <dgm:pt modelId="{87C7C6C0-F259-4FCB-ADA2-42B995EE509B}" type="pres">
      <dgm:prSet presAssocID="{D8BC828F-C57E-443F-90E0-116256765D8E}" presName="node" presStyleLbl="node1" presStyleIdx="2" presStyleCnt="8" custScaleX="128483" custScaleY="80862" custRadScaleRad="38017" custRadScaleInc="611700">
        <dgm:presLayoutVars>
          <dgm:bulletEnabled val="1"/>
        </dgm:presLayoutVars>
      </dgm:prSet>
      <dgm:spPr/>
      <dgm:t>
        <a:bodyPr/>
        <a:lstStyle/>
        <a:p>
          <a:endParaRPr lang="uk-UA"/>
        </a:p>
      </dgm:t>
    </dgm:pt>
    <dgm:pt modelId="{39179112-85E8-4E60-9A32-01152C477E59}" type="pres">
      <dgm:prSet presAssocID="{227A8B26-A493-4365-930A-0CE51803DAC5}" presName="parTrans" presStyleLbl="bgSibTrans2D1" presStyleIdx="3" presStyleCnt="8" custAng="10531968" custScaleX="76928" custLinFactNeighborX="-20143" custLinFactNeighborY="63907"/>
      <dgm:spPr/>
      <dgm:t>
        <a:bodyPr/>
        <a:lstStyle/>
        <a:p>
          <a:endParaRPr lang="uk-UA"/>
        </a:p>
      </dgm:t>
    </dgm:pt>
    <dgm:pt modelId="{262F195E-8E62-4673-AAE7-8854A18B25B8}" type="pres">
      <dgm:prSet presAssocID="{76390E00-B679-4F23-B2A3-B930BD2B0200}" presName="node" presStyleLbl="node1" presStyleIdx="3" presStyleCnt="8" custScaleX="145412" custScaleY="81946" custRadScaleRad="29968" custRadScaleInc="-394664">
        <dgm:presLayoutVars>
          <dgm:bulletEnabled val="1"/>
        </dgm:presLayoutVars>
      </dgm:prSet>
      <dgm:spPr/>
      <dgm:t>
        <a:bodyPr/>
        <a:lstStyle/>
        <a:p>
          <a:endParaRPr lang="ru-RU"/>
        </a:p>
      </dgm:t>
    </dgm:pt>
    <dgm:pt modelId="{43335F25-283B-41A4-B172-B0E7E461497D}" type="pres">
      <dgm:prSet presAssocID="{18C8EEE2-8A0B-4078-9465-237A5133DD44}" presName="parTrans" presStyleLbl="bgSibTrans2D1" presStyleIdx="4" presStyleCnt="8" custAng="11453788" custScaleX="33798" custLinFactNeighborX="23218" custLinFactNeighborY="66823"/>
      <dgm:spPr/>
      <dgm:t>
        <a:bodyPr/>
        <a:lstStyle/>
        <a:p>
          <a:endParaRPr lang="ru-RU"/>
        </a:p>
      </dgm:t>
    </dgm:pt>
    <dgm:pt modelId="{0DA00265-E374-42EE-9F4D-D64E2B80DBFD}" type="pres">
      <dgm:prSet presAssocID="{BE106258-BB39-4CD7-926C-7A9EE8D96DE0}" presName="node" presStyleLbl="node1" presStyleIdx="4" presStyleCnt="8" custScaleX="136266" custScaleY="151592" custRadScaleRad="113881" custRadScaleInc="-286990">
        <dgm:presLayoutVars>
          <dgm:bulletEnabled val="1"/>
        </dgm:presLayoutVars>
      </dgm:prSet>
      <dgm:spPr/>
      <dgm:t>
        <a:bodyPr/>
        <a:lstStyle/>
        <a:p>
          <a:endParaRPr lang="ru-RU"/>
        </a:p>
      </dgm:t>
    </dgm:pt>
    <dgm:pt modelId="{FA27C6C9-6900-4540-9B96-FDD1EE1121C7}" type="pres">
      <dgm:prSet presAssocID="{6EE58AB3-2B59-48AF-921D-953A4E71A787}" presName="parTrans" presStyleLbl="bgSibTrans2D1" presStyleIdx="5" presStyleCnt="8" custAng="10495475" custScaleX="62711" custLinFactNeighborX="-39993" custLinFactNeighborY="29363"/>
      <dgm:spPr/>
      <dgm:t>
        <a:bodyPr/>
        <a:lstStyle/>
        <a:p>
          <a:endParaRPr lang="ru-RU"/>
        </a:p>
      </dgm:t>
    </dgm:pt>
    <dgm:pt modelId="{A7A9F5DA-11F7-4D22-83E0-A819B204661C}" type="pres">
      <dgm:prSet presAssocID="{0CE2EE48-DBEC-48F7-815A-809573528BFD}" presName="node" presStyleLbl="node1" presStyleIdx="5" presStyleCnt="8" custScaleX="133971" custScaleY="161432" custRadScaleRad="91913" custRadScaleInc="-521578">
        <dgm:presLayoutVars>
          <dgm:bulletEnabled val="1"/>
        </dgm:presLayoutVars>
      </dgm:prSet>
      <dgm:spPr/>
      <dgm:t>
        <a:bodyPr/>
        <a:lstStyle/>
        <a:p>
          <a:endParaRPr lang="ru-RU"/>
        </a:p>
      </dgm:t>
    </dgm:pt>
    <dgm:pt modelId="{83420BBF-1033-4993-884F-D040C008560E}" type="pres">
      <dgm:prSet presAssocID="{1042424E-5539-4122-88B4-D400E9E7CD4E}" presName="parTrans" presStyleLbl="bgSibTrans2D1" presStyleIdx="6" presStyleCnt="8" custAng="9662860" custScaleX="26224" custLinFactNeighborX="-25474" custLinFactNeighborY="83269"/>
      <dgm:spPr/>
      <dgm:t>
        <a:bodyPr/>
        <a:lstStyle/>
        <a:p>
          <a:endParaRPr lang="ru-RU"/>
        </a:p>
      </dgm:t>
    </dgm:pt>
    <dgm:pt modelId="{A858C805-520A-4C5A-ADB5-9A088A392CC8}" type="pres">
      <dgm:prSet presAssocID="{9833224C-62FC-4BA4-B805-2B11F3B329CA}" presName="node" presStyleLbl="node1" presStyleIdx="6" presStyleCnt="8" custScaleX="175685" custScaleY="152284" custRadScaleRad="126036" custRadScaleInc="-37741">
        <dgm:presLayoutVars>
          <dgm:bulletEnabled val="1"/>
        </dgm:presLayoutVars>
      </dgm:prSet>
      <dgm:spPr/>
      <dgm:t>
        <a:bodyPr/>
        <a:lstStyle/>
        <a:p>
          <a:endParaRPr lang="ru-RU"/>
        </a:p>
      </dgm:t>
    </dgm:pt>
    <dgm:pt modelId="{9B9125C4-07C0-4EFC-A8F5-14F80A1BEB69}" type="pres">
      <dgm:prSet presAssocID="{E1E6952C-EE75-4DF7-88F7-0727E91F3E76}" presName="parTrans" presStyleLbl="bgSibTrans2D1" presStyleIdx="7" presStyleCnt="8" custAng="10820450" custScaleX="50909" custLinFactNeighborX="18576" custLinFactNeighborY="-66570"/>
      <dgm:spPr/>
      <dgm:t>
        <a:bodyPr/>
        <a:lstStyle/>
        <a:p>
          <a:endParaRPr lang="ru-RU"/>
        </a:p>
      </dgm:t>
    </dgm:pt>
    <dgm:pt modelId="{79A54C61-AF85-4CA9-8672-6F8F284C43F7}" type="pres">
      <dgm:prSet presAssocID="{1297A032-4BC3-4B9F-BF6F-D9675749E444}" presName="node" presStyleLbl="node1" presStyleIdx="7" presStyleCnt="8" custScaleX="171247" custScaleY="176109" custRadScaleRad="105600" custRadScaleInc="-40993">
        <dgm:presLayoutVars>
          <dgm:bulletEnabled val="1"/>
        </dgm:presLayoutVars>
      </dgm:prSet>
      <dgm:spPr/>
      <dgm:t>
        <a:bodyPr/>
        <a:lstStyle/>
        <a:p>
          <a:endParaRPr lang="ru-RU"/>
        </a:p>
      </dgm:t>
    </dgm:pt>
  </dgm:ptLst>
  <dgm:cxnLst>
    <dgm:cxn modelId="{8AA862D0-0D46-43D3-AD41-472253E286FB}" type="presOf" srcId="{6EE58AB3-2B59-48AF-921D-953A4E71A787}" destId="{FA27C6C9-6900-4540-9B96-FDD1EE1121C7}" srcOrd="0" destOrd="0" presId="urn:microsoft.com/office/officeart/2005/8/layout/radial4"/>
    <dgm:cxn modelId="{A31AF3C0-8209-46BC-A6A9-625B70777DBA}" type="presOf" srcId="{78865E13-B7A6-4350-804C-BF25AFDED1B9}" destId="{62F4666C-4B36-4979-AABA-D26A336C7F65}" srcOrd="0" destOrd="0" presId="urn:microsoft.com/office/officeart/2005/8/layout/radial4"/>
    <dgm:cxn modelId="{FB7BF7ED-5041-481D-BAC2-48831FA6D352}" srcId="{78865E13-B7A6-4350-804C-BF25AFDED1B9}" destId="{1297A032-4BC3-4B9F-BF6F-D9675749E444}" srcOrd="7" destOrd="0" parTransId="{E1E6952C-EE75-4DF7-88F7-0727E91F3E76}" sibTransId="{D2CA988D-BDA1-49F5-BE66-C2636E640C8E}"/>
    <dgm:cxn modelId="{C8B1DE3E-60A3-4EF2-83BB-C4755C1F9D16}" srcId="{78865E13-B7A6-4350-804C-BF25AFDED1B9}" destId="{F25A6E04-6F3F-4D15-A47C-F4B0F4CB489B}" srcOrd="1" destOrd="0" parTransId="{F973CEAE-BFFE-4DD9-8724-436954DDB4B3}" sibTransId="{2F6388A3-BB55-47BA-9738-B838C50E9262}"/>
    <dgm:cxn modelId="{71328CD5-461F-4B0A-ABA5-EDBF56810DB1}" type="presOf" srcId="{1042424E-5539-4122-88B4-D400E9E7CD4E}" destId="{83420BBF-1033-4993-884F-D040C008560E}" srcOrd="0" destOrd="0" presId="urn:microsoft.com/office/officeart/2005/8/layout/radial4"/>
    <dgm:cxn modelId="{5B5226F2-1755-4F76-BBDC-30E01D6D23F8}" srcId="{3B2722C7-CE8E-4857-9DD2-8E7895C8EADF}" destId="{368EF3D8-EE9A-4BA0-AB20-C49C6A0B676D}" srcOrd="6" destOrd="0" parTransId="{46C207AD-855C-4826-827F-13ECBD4D187B}" sibTransId="{D87A7052-DDA6-4B8C-AEF2-869F637E29A4}"/>
    <dgm:cxn modelId="{EC152742-6BD9-4984-83E9-66C8827B5B09}" type="presOf" srcId="{071D81FA-2FE7-4812-B557-27275E91A1E3}" destId="{E4DF4800-4673-4C12-985C-0F2A0FB16475}" srcOrd="0" destOrd="0" presId="urn:microsoft.com/office/officeart/2005/8/layout/radial4"/>
    <dgm:cxn modelId="{E372C83E-5C14-442F-8C95-634804D06F1F}" srcId="{3B2722C7-CE8E-4857-9DD2-8E7895C8EADF}" destId="{D6876A86-51C1-41C3-BB09-FD475CC94229}" srcOrd="2" destOrd="0" parTransId="{0E4F196D-41CD-4DA9-A7CD-4794AC57F03F}" sibTransId="{4AB110E0-C31D-48C2-949F-5F6286AA1925}"/>
    <dgm:cxn modelId="{C96FBF7E-BD23-4451-941D-995013D7537A}" type="presOf" srcId="{3B2722C7-CE8E-4857-9DD2-8E7895C8EADF}" destId="{72E3166A-A85D-4CD1-884C-AF41AAC3F93B}" srcOrd="0" destOrd="0" presId="urn:microsoft.com/office/officeart/2005/8/layout/radial4"/>
    <dgm:cxn modelId="{CA4B106A-548C-4608-B98C-A9070C6E33F9}" type="presOf" srcId="{1297A032-4BC3-4B9F-BF6F-D9675749E444}" destId="{79A54C61-AF85-4CA9-8672-6F8F284C43F7}" srcOrd="0" destOrd="0" presId="urn:microsoft.com/office/officeart/2005/8/layout/radial4"/>
    <dgm:cxn modelId="{7141F6ED-ABB7-4D1B-B0CE-64BB80985D0D}" type="presOf" srcId="{227A8B26-A493-4365-930A-0CE51803DAC5}" destId="{39179112-85E8-4E60-9A32-01152C477E59}" srcOrd="0" destOrd="0" presId="urn:microsoft.com/office/officeart/2005/8/layout/radial4"/>
    <dgm:cxn modelId="{A8E683DE-3458-4A6D-BA1B-9E1F05903096}" srcId="{3B2722C7-CE8E-4857-9DD2-8E7895C8EADF}" destId="{D3E04E45-8D64-4F0E-A0D1-34EC81948B33}" srcOrd="5" destOrd="0" parTransId="{2B44C1D6-867C-42A9-BE2C-B7D4603E4CC2}" sibTransId="{6D5133C0-4D6B-4245-8538-36ECE87DEDDF}"/>
    <dgm:cxn modelId="{97EC2B96-668E-433A-8D58-5FA4744EDF5F}" type="presOf" srcId="{BE106258-BB39-4CD7-926C-7A9EE8D96DE0}" destId="{0DA00265-E374-42EE-9F4D-D64E2B80DBFD}" srcOrd="0" destOrd="0" presId="urn:microsoft.com/office/officeart/2005/8/layout/radial4"/>
    <dgm:cxn modelId="{C50B705B-08CF-4D96-8743-F5DCF1188CA9}" srcId="{78865E13-B7A6-4350-804C-BF25AFDED1B9}" destId="{9833224C-62FC-4BA4-B805-2B11F3B329CA}" srcOrd="6" destOrd="0" parTransId="{1042424E-5539-4122-88B4-D400E9E7CD4E}" sibTransId="{6E159BB0-C121-4E63-A4E8-F5A05F0E2ADB}"/>
    <dgm:cxn modelId="{9E403EE2-20F1-4878-B606-70C21F37AB59}" type="presOf" srcId="{372DDE65-E667-417B-A77E-88E8AC377DB5}" destId="{778953D6-6417-4195-8B8D-B32D362505E6}" srcOrd="0" destOrd="0" presId="urn:microsoft.com/office/officeart/2005/8/layout/radial4"/>
    <dgm:cxn modelId="{59B41E02-A451-438C-9FED-294D7971DF7E}" type="presOf" srcId="{D8BC828F-C57E-443F-90E0-116256765D8E}" destId="{87C7C6C0-F259-4FCB-ADA2-42B995EE509B}" srcOrd="0" destOrd="0" presId="urn:microsoft.com/office/officeart/2005/8/layout/radial4"/>
    <dgm:cxn modelId="{62F5D54E-80F3-4984-98BC-3CFD75F93A9B}" type="presOf" srcId="{18C8EEE2-8A0B-4078-9465-237A5133DD44}" destId="{43335F25-283B-41A4-B172-B0E7E461497D}" srcOrd="0" destOrd="0" presId="urn:microsoft.com/office/officeart/2005/8/layout/radial4"/>
    <dgm:cxn modelId="{1A049ACA-5160-401D-B5BE-89A6342AB401}" type="presOf" srcId="{F25A6E04-6F3F-4D15-A47C-F4B0F4CB489B}" destId="{D2B3B41F-7C33-430E-9DB1-24EEF25195CB}" srcOrd="0" destOrd="0" presId="urn:microsoft.com/office/officeart/2005/8/layout/radial4"/>
    <dgm:cxn modelId="{AB876619-B108-418B-BAF9-3C0CFF23EDE5}" srcId="{78865E13-B7A6-4350-804C-BF25AFDED1B9}" destId="{76390E00-B679-4F23-B2A3-B930BD2B0200}" srcOrd="3" destOrd="0" parTransId="{227A8B26-A493-4365-930A-0CE51803DAC5}" sibTransId="{B020DCF0-F77E-4B0F-82F6-91442A055A9F}"/>
    <dgm:cxn modelId="{B588A2CC-CF0C-4601-924F-39502CBA51C5}" srcId="{78865E13-B7A6-4350-804C-BF25AFDED1B9}" destId="{372DDE65-E667-417B-A77E-88E8AC377DB5}" srcOrd="0" destOrd="0" parTransId="{071D81FA-2FE7-4812-B557-27275E91A1E3}" sibTransId="{FE874F4C-AF30-4FD1-B7DC-E81956159CB8}"/>
    <dgm:cxn modelId="{94888AF0-F470-44CC-865E-BFA312FB470A}" srcId="{78865E13-B7A6-4350-804C-BF25AFDED1B9}" destId="{0CE2EE48-DBEC-48F7-815A-809573528BFD}" srcOrd="5" destOrd="0" parTransId="{6EE58AB3-2B59-48AF-921D-953A4E71A787}" sibTransId="{285B55D3-6ACA-4373-B2EB-13B0C3808A95}"/>
    <dgm:cxn modelId="{C1BA2E9E-BE4E-4971-9069-5CB395966989}" srcId="{3B2722C7-CE8E-4857-9DD2-8E7895C8EADF}" destId="{AD6D1DAC-3AE0-4EBC-863D-5BFF21E55FC4}" srcOrd="3" destOrd="0" parTransId="{84E34A8A-383A-4E36-8417-20850308D4B3}" sibTransId="{92AB5876-A172-4CC4-89B1-2AE15583B307}"/>
    <dgm:cxn modelId="{3923E1EA-CA2E-45C3-A558-468596D70C5D}" type="presOf" srcId="{76390E00-B679-4F23-B2A3-B930BD2B0200}" destId="{262F195E-8E62-4673-AAE7-8854A18B25B8}" srcOrd="0" destOrd="0" presId="urn:microsoft.com/office/officeart/2005/8/layout/radial4"/>
    <dgm:cxn modelId="{458A8892-BFC6-4B57-9755-8EFB92FD76C7}" type="presOf" srcId="{0CE2EE48-DBEC-48F7-815A-809573528BFD}" destId="{A7A9F5DA-11F7-4D22-83E0-A819B204661C}" srcOrd="0" destOrd="0" presId="urn:microsoft.com/office/officeart/2005/8/layout/radial4"/>
    <dgm:cxn modelId="{7C15ADC0-B129-471B-B7F8-B626CF537A23}" srcId="{3B2722C7-CE8E-4857-9DD2-8E7895C8EADF}" destId="{78865E13-B7A6-4350-804C-BF25AFDED1B9}" srcOrd="0" destOrd="0" parTransId="{6E98D493-0BCB-4FFC-8019-3D2368123E0A}" sibTransId="{2613DC14-B66A-44C4-91C2-47ADDEEE857A}"/>
    <dgm:cxn modelId="{6BA455CD-CEF4-4E8F-AFAC-F28788FF9196}" srcId="{78865E13-B7A6-4350-804C-BF25AFDED1B9}" destId="{BE106258-BB39-4CD7-926C-7A9EE8D96DE0}" srcOrd="4" destOrd="0" parTransId="{18C8EEE2-8A0B-4078-9465-237A5133DD44}" sibTransId="{5F1CFE23-5F10-427E-AC0F-4D4E960C83F8}"/>
    <dgm:cxn modelId="{656AC713-C86B-44CB-9338-D38C625B2418}" type="presOf" srcId="{E1E6952C-EE75-4DF7-88F7-0727E91F3E76}" destId="{9B9125C4-07C0-4EFC-A8F5-14F80A1BEB69}" srcOrd="0" destOrd="0" presId="urn:microsoft.com/office/officeart/2005/8/layout/radial4"/>
    <dgm:cxn modelId="{D184E4A9-1A44-4447-9A66-6ED71C27C689}" type="presOf" srcId="{9833224C-62FC-4BA4-B805-2B11F3B329CA}" destId="{A858C805-520A-4C5A-ADB5-9A088A392CC8}" srcOrd="0" destOrd="0" presId="urn:microsoft.com/office/officeart/2005/8/layout/radial4"/>
    <dgm:cxn modelId="{4C5D5A5A-A1AE-4D03-824C-CB09646748C9}" srcId="{78865E13-B7A6-4350-804C-BF25AFDED1B9}" destId="{D8BC828F-C57E-443F-90E0-116256765D8E}" srcOrd="2" destOrd="0" parTransId="{3BCF2403-839A-4E8F-B123-267BF847ADC7}" sibTransId="{FEE38A95-A973-42C9-BC67-E632C393689D}"/>
    <dgm:cxn modelId="{645D2301-9616-4908-B163-4AEACB0E5182}" type="presOf" srcId="{F973CEAE-BFFE-4DD9-8724-436954DDB4B3}" destId="{0B286886-D3C9-46BE-8929-39F178BEAD8B}" srcOrd="0" destOrd="0" presId="urn:microsoft.com/office/officeart/2005/8/layout/radial4"/>
    <dgm:cxn modelId="{11E306C3-1C81-4F6A-9FCC-BA49B57E1E00}" srcId="{3B2722C7-CE8E-4857-9DD2-8E7895C8EADF}" destId="{AE957910-0738-4EEC-9B69-32E1ABADEBFF}" srcOrd="4" destOrd="0" parTransId="{8C1184AF-7777-4216-A45F-1025DCA866E2}" sibTransId="{2B90B20F-0E7C-49AE-9C1C-C4F36E6CA1C4}"/>
    <dgm:cxn modelId="{106B5A83-C8EE-4935-B368-DB8360FD3696}" type="presOf" srcId="{3BCF2403-839A-4E8F-B123-267BF847ADC7}" destId="{E69F583F-8892-4E8C-A819-9EF07121ADFE}" srcOrd="0" destOrd="0" presId="urn:microsoft.com/office/officeart/2005/8/layout/radial4"/>
    <dgm:cxn modelId="{14E726CC-9A42-4C2C-BBD6-7351B8830C10}" srcId="{3B2722C7-CE8E-4857-9DD2-8E7895C8EADF}" destId="{69B401B6-9704-40F0-B4B3-C4380DD49A2D}" srcOrd="1" destOrd="0" parTransId="{57C9BCCA-A193-42DC-B8C6-2D75F7762CF8}" sibTransId="{D6842773-1E58-457B-B097-4368AA56697C}"/>
    <dgm:cxn modelId="{C8D1117E-D455-4FCA-A5C0-9B6F44EC81AA}" type="presParOf" srcId="{72E3166A-A85D-4CD1-884C-AF41AAC3F93B}" destId="{62F4666C-4B36-4979-AABA-D26A336C7F65}" srcOrd="0" destOrd="0" presId="urn:microsoft.com/office/officeart/2005/8/layout/radial4"/>
    <dgm:cxn modelId="{C8EDA907-FE77-4B4E-83AE-E68F80C879F5}" type="presParOf" srcId="{72E3166A-A85D-4CD1-884C-AF41AAC3F93B}" destId="{E4DF4800-4673-4C12-985C-0F2A0FB16475}" srcOrd="1" destOrd="0" presId="urn:microsoft.com/office/officeart/2005/8/layout/radial4"/>
    <dgm:cxn modelId="{EE697CB3-AE38-41BD-A514-D708F499197C}" type="presParOf" srcId="{72E3166A-A85D-4CD1-884C-AF41AAC3F93B}" destId="{778953D6-6417-4195-8B8D-B32D362505E6}" srcOrd="2" destOrd="0" presId="urn:microsoft.com/office/officeart/2005/8/layout/radial4"/>
    <dgm:cxn modelId="{A34F8FBE-A116-42D1-A085-E15715BA37FA}" type="presParOf" srcId="{72E3166A-A85D-4CD1-884C-AF41AAC3F93B}" destId="{0B286886-D3C9-46BE-8929-39F178BEAD8B}" srcOrd="3" destOrd="0" presId="urn:microsoft.com/office/officeart/2005/8/layout/radial4"/>
    <dgm:cxn modelId="{77088571-7F76-4DB1-9283-36CF3D913EFC}" type="presParOf" srcId="{72E3166A-A85D-4CD1-884C-AF41AAC3F93B}" destId="{D2B3B41F-7C33-430E-9DB1-24EEF25195CB}" srcOrd="4" destOrd="0" presId="urn:microsoft.com/office/officeart/2005/8/layout/radial4"/>
    <dgm:cxn modelId="{9C682B63-5E07-4D11-A5C1-6E2A329DBA74}" type="presParOf" srcId="{72E3166A-A85D-4CD1-884C-AF41AAC3F93B}" destId="{E69F583F-8892-4E8C-A819-9EF07121ADFE}" srcOrd="5" destOrd="0" presId="urn:microsoft.com/office/officeart/2005/8/layout/radial4"/>
    <dgm:cxn modelId="{4FA18B6D-46E5-40EF-BFA3-0BC0049AE981}" type="presParOf" srcId="{72E3166A-A85D-4CD1-884C-AF41AAC3F93B}" destId="{87C7C6C0-F259-4FCB-ADA2-42B995EE509B}" srcOrd="6" destOrd="0" presId="urn:microsoft.com/office/officeart/2005/8/layout/radial4"/>
    <dgm:cxn modelId="{D44C0749-D119-4BD5-9B00-2C10C2954601}" type="presParOf" srcId="{72E3166A-A85D-4CD1-884C-AF41AAC3F93B}" destId="{39179112-85E8-4E60-9A32-01152C477E59}" srcOrd="7" destOrd="0" presId="urn:microsoft.com/office/officeart/2005/8/layout/radial4"/>
    <dgm:cxn modelId="{84C98F72-2814-4F09-99AF-5543C3A14A4E}" type="presParOf" srcId="{72E3166A-A85D-4CD1-884C-AF41AAC3F93B}" destId="{262F195E-8E62-4673-AAE7-8854A18B25B8}" srcOrd="8" destOrd="0" presId="urn:microsoft.com/office/officeart/2005/8/layout/radial4"/>
    <dgm:cxn modelId="{BFD145AF-90CA-46D3-A463-B2418123672B}" type="presParOf" srcId="{72E3166A-A85D-4CD1-884C-AF41AAC3F93B}" destId="{43335F25-283B-41A4-B172-B0E7E461497D}" srcOrd="9" destOrd="0" presId="urn:microsoft.com/office/officeart/2005/8/layout/radial4"/>
    <dgm:cxn modelId="{590D51DB-C33C-443F-86EA-DAF5F00EF4B8}" type="presParOf" srcId="{72E3166A-A85D-4CD1-884C-AF41AAC3F93B}" destId="{0DA00265-E374-42EE-9F4D-D64E2B80DBFD}" srcOrd="10" destOrd="0" presId="urn:microsoft.com/office/officeart/2005/8/layout/radial4"/>
    <dgm:cxn modelId="{5DCAF11F-8D71-4914-9045-C3F1D73D7884}" type="presParOf" srcId="{72E3166A-A85D-4CD1-884C-AF41AAC3F93B}" destId="{FA27C6C9-6900-4540-9B96-FDD1EE1121C7}" srcOrd="11" destOrd="0" presId="urn:microsoft.com/office/officeart/2005/8/layout/radial4"/>
    <dgm:cxn modelId="{A271BB3A-8836-42BC-957E-56427D8CA0E4}" type="presParOf" srcId="{72E3166A-A85D-4CD1-884C-AF41AAC3F93B}" destId="{A7A9F5DA-11F7-4D22-83E0-A819B204661C}" srcOrd="12" destOrd="0" presId="urn:microsoft.com/office/officeart/2005/8/layout/radial4"/>
    <dgm:cxn modelId="{D15F4BAC-5185-4284-8E33-73ECD7C8997F}" type="presParOf" srcId="{72E3166A-A85D-4CD1-884C-AF41AAC3F93B}" destId="{83420BBF-1033-4993-884F-D040C008560E}" srcOrd="13" destOrd="0" presId="urn:microsoft.com/office/officeart/2005/8/layout/radial4"/>
    <dgm:cxn modelId="{08FCF28C-593B-4408-9798-181E7ABA274C}" type="presParOf" srcId="{72E3166A-A85D-4CD1-884C-AF41AAC3F93B}" destId="{A858C805-520A-4C5A-ADB5-9A088A392CC8}" srcOrd="14" destOrd="0" presId="urn:microsoft.com/office/officeart/2005/8/layout/radial4"/>
    <dgm:cxn modelId="{EC293786-47B5-454A-A345-2744752EECF7}" type="presParOf" srcId="{72E3166A-A85D-4CD1-884C-AF41AAC3F93B}" destId="{9B9125C4-07C0-4EFC-A8F5-14F80A1BEB69}" srcOrd="15" destOrd="0" presId="urn:microsoft.com/office/officeart/2005/8/layout/radial4"/>
    <dgm:cxn modelId="{631F0F79-7B47-4E47-99F9-3F5CC08F03A5}" type="presParOf" srcId="{72E3166A-A85D-4CD1-884C-AF41AAC3F93B}" destId="{79A54C61-AF85-4CA9-8672-6F8F284C43F7}" srcOrd="1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BB154D2-3761-4F29-A86D-78E5C7BBD99F}" type="doc">
      <dgm:prSet loTypeId="urn:microsoft.com/office/officeart/2005/8/layout/radial4" loCatId="relationship" qsTypeId="urn:microsoft.com/office/officeart/2005/8/quickstyle/simple1" qsCatId="simple" csTypeId="urn:microsoft.com/office/officeart/2005/8/colors/accent0_3" csCatId="mainScheme" phldr="1"/>
      <dgm:spPr/>
      <dgm:t>
        <a:bodyPr/>
        <a:lstStyle/>
        <a:p>
          <a:endParaRPr lang="ru-RU"/>
        </a:p>
      </dgm:t>
    </dgm:pt>
    <dgm:pt modelId="{D495CB92-864C-411F-BC03-E2C2342C0D08}">
      <dgm:prSet phldrT="[Текст]" custT="1"/>
      <dgm:spPr/>
      <dgm:t>
        <a:bodyPr/>
        <a:lstStyle/>
        <a:p>
          <a:r>
            <a:rPr lang="uk-UA" sz="2400" dirty="0" smtClean="0">
              <a:latin typeface="Times New Roman" panose="02020603050405020304" pitchFamily="18" charset="0"/>
              <a:cs typeface="Times New Roman" panose="02020603050405020304" pitchFamily="18" charset="0"/>
            </a:rPr>
            <a:t>актів про невиправні пошкодження справ (документів) тривалого (понад 10 років) зберігання та з кадрових питань (особового складу)</a:t>
          </a:r>
          <a:endParaRPr lang="ru-RU" sz="2400" dirty="0">
            <a:latin typeface="Times New Roman" panose="02020603050405020304" pitchFamily="18" charset="0"/>
            <a:cs typeface="Times New Roman" panose="02020603050405020304" pitchFamily="18" charset="0"/>
          </a:endParaRPr>
        </a:p>
      </dgm:t>
    </dgm:pt>
    <dgm:pt modelId="{067FCCCC-4433-4C9A-AB07-B517DBFC6C52}" type="sibTrans" cxnId="{990406BC-FF98-47AA-B401-2A493050EDDA}">
      <dgm:prSet/>
      <dgm:spPr/>
      <dgm:t>
        <a:bodyPr/>
        <a:lstStyle/>
        <a:p>
          <a:endParaRPr lang="ru-RU"/>
        </a:p>
      </dgm:t>
    </dgm:pt>
    <dgm:pt modelId="{A0277FCD-9F96-4C73-997B-4BEA995BFCF4}" type="parTrans" cxnId="{990406BC-FF98-47AA-B401-2A493050EDDA}">
      <dgm:prSet/>
      <dgm:spPr/>
      <dgm:t>
        <a:bodyPr/>
        <a:lstStyle/>
        <a:p>
          <a:endParaRPr lang="ru-RU"/>
        </a:p>
      </dgm:t>
    </dgm:pt>
    <dgm:pt modelId="{954AF461-4788-4159-8C41-F5976AAC4B74}">
      <dgm:prSet phldrT="[Текст]" custT="1"/>
      <dgm:spPr/>
      <dgm:t>
        <a:bodyPr/>
        <a:lstStyle/>
        <a:p>
          <a:r>
            <a:rPr lang="uk-UA" sz="2400" dirty="0" smtClean="0">
              <a:latin typeface="Times New Roman" panose="02020603050405020304" pitchFamily="18" charset="0"/>
              <a:cs typeface="Times New Roman" panose="02020603050405020304" pitchFamily="18" charset="0"/>
            </a:rPr>
            <a:t>описів справ тривалого (понад 10 років) зберігання</a:t>
          </a:r>
          <a:endParaRPr lang="ru-RU" sz="2400" dirty="0">
            <a:latin typeface="Times New Roman" panose="02020603050405020304" pitchFamily="18" charset="0"/>
            <a:cs typeface="Times New Roman" panose="02020603050405020304" pitchFamily="18" charset="0"/>
          </a:endParaRPr>
        </a:p>
      </dgm:t>
    </dgm:pt>
    <dgm:pt modelId="{695E1BC7-A797-4B1C-846F-4BBA7A98866D}" type="sibTrans" cxnId="{8334FC0D-AC52-48A3-ABD7-0644AAA5A0E6}">
      <dgm:prSet/>
      <dgm:spPr/>
      <dgm:t>
        <a:bodyPr/>
        <a:lstStyle/>
        <a:p>
          <a:endParaRPr lang="ru-RU"/>
        </a:p>
      </dgm:t>
    </dgm:pt>
    <dgm:pt modelId="{F9D507F1-B6A8-4C90-9CC2-D00FE23ED030}" type="parTrans" cxnId="{8334FC0D-AC52-48A3-ABD7-0644AAA5A0E6}">
      <dgm:prSet/>
      <dgm:spPr/>
      <dgm:t>
        <a:bodyPr/>
        <a:lstStyle/>
        <a:p>
          <a:endParaRPr lang="ru-RU"/>
        </a:p>
      </dgm:t>
    </dgm:pt>
    <dgm:pt modelId="{43732655-D6A5-4A39-B292-FD708B034806}">
      <dgm:prSet phldrT="[Текст]" custT="1"/>
      <dgm:spPr/>
      <dgm:t>
        <a:bodyPr/>
        <a:lstStyle/>
        <a:p>
          <a:endParaRPr lang="ru-RU" sz="3600" dirty="0"/>
        </a:p>
      </dgm:t>
    </dgm:pt>
    <dgm:pt modelId="{46156DCB-D1B9-4836-88E2-C152078FB114}" type="sibTrans" cxnId="{D24C5927-94F6-4DF1-A50A-C7ED8B2418E6}">
      <dgm:prSet/>
      <dgm:spPr/>
      <dgm:t>
        <a:bodyPr/>
        <a:lstStyle/>
        <a:p>
          <a:endParaRPr lang="ru-RU"/>
        </a:p>
      </dgm:t>
    </dgm:pt>
    <dgm:pt modelId="{C0FFDFFF-1729-4652-8C06-182D73359528}" type="parTrans" cxnId="{D24C5927-94F6-4DF1-A50A-C7ED8B2418E6}">
      <dgm:prSet/>
      <dgm:spPr/>
      <dgm:t>
        <a:bodyPr/>
        <a:lstStyle/>
        <a:p>
          <a:endParaRPr lang="ru-RU"/>
        </a:p>
      </dgm:t>
    </dgm:pt>
    <dgm:pt modelId="{D74A9E9D-16C4-487E-BAC6-113632949F05}">
      <dgm:prSet custScaleX="50784" custScaleY="111988" custRadScaleRad="88489" custRadScaleInc="-25859"/>
      <dgm:spPr/>
      <dgm:t>
        <a:bodyPr/>
        <a:lstStyle/>
        <a:p>
          <a:endParaRPr lang="ru-RU"/>
        </a:p>
      </dgm:t>
    </dgm:pt>
    <dgm:pt modelId="{7E35BACC-DA4E-4221-9F5D-BE00B90CEDF7}" type="parTrans" cxnId="{69803E31-23B7-411A-8777-88879BAF1092}">
      <dgm:prSet custAng="10092619" custScaleX="43559" custLinFactY="-5696" custLinFactNeighborX="-24787" custLinFactNeighborY="-100000"/>
      <dgm:spPr/>
      <dgm:t>
        <a:bodyPr/>
        <a:lstStyle/>
        <a:p>
          <a:endParaRPr lang="ru-RU"/>
        </a:p>
      </dgm:t>
    </dgm:pt>
    <dgm:pt modelId="{473E417C-5DD3-47DE-8E06-79BA63372D67}" type="sibTrans" cxnId="{69803E31-23B7-411A-8777-88879BAF1092}">
      <dgm:prSet/>
      <dgm:spPr/>
      <dgm:t>
        <a:bodyPr/>
        <a:lstStyle/>
        <a:p>
          <a:endParaRPr lang="ru-RU"/>
        </a:p>
      </dgm:t>
    </dgm:pt>
    <dgm:pt modelId="{CFF8FB17-AC39-4EA9-833D-DF8D17A1364F}" type="pres">
      <dgm:prSet presAssocID="{FBB154D2-3761-4F29-A86D-78E5C7BBD99F}" presName="cycle" presStyleCnt="0">
        <dgm:presLayoutVars>
          <dgm:chMax val="1"/>
          <dgm:dir/>
          <dgm:animLvl val="ctr"/>
          <dgm:resizeHandles val="exact"/>
        </dgm:presLayoutVars>
      </dgm:prSet>
      <dgm:spPr/>
      <dgm:t>
        <a:bodyPr/>
        <a:lstStyle/>
        <a:p>
          <a:endParaRPr lang="ru-RU"/>
        </a:p>
      </dgm:t>
    </dgm:pt>
    <dgm:pt modelId="{65AE8D22-40F3-4E92-A922-E848113AE9FB}" type="pres">
      <dgm:prSet presAssocID="{43732655-D6A5-4A39-B292-FD708B034806}" presName="centerShape" presStyleLbl="node0" presStyleIdx="0" presStyleCnt="1" custScaleX="233395" custScaleY="49708" custLinFactNeighborX="3987" custLinFactNeighborY="-40149"/>
      <dgm:spPr/>
      <dgm:t>
        <a:bodyPr/>
        <a:lstStyle/>
        <a:p>
          <a:endParaRPr lang="ru-RU"/>
        </a:p>
      </dgm:t>
    </dgm:pt>
    <dgm:pt modelId="{9CD0783D-11F2-40E9-8A1F-4147EDE71DF9}" type="pres">
      <dgm:prSet presAssocID="{F9D507F1-B6A8-4C90-9CC2-D00FE23ED030}" presName="parTrans" presStyleLbl="bgSibTrans2D1" presStyleIdx="0" presStyleCnt="2" custAng="9129100" custScaleX="28713" custLinFactNeighborX="-22049" custLinFactNeighborY="-99927"/>
      <dgm:spPr/>
      <dgm:t>
        <a:bodyPr/>
        <a:lstStyle/>
        <a:p>
          <a:endParaRPr lang="ru-RU"/>
        </a:p>
      </dgm:t>
    </dgm:pt>
    <dgm:pt modelId="{167969B0-4F7B-45C8-BDE2-AB7378415820}" type="pres">
      <dgm:prSet presAssocID="{954AF461-4788-4159-8C41-F5976AAC4B74}" presName="node" presStyleLbl="node1" presStyleIdx="0" presStyleCnt="2" custScaleX="50784" custScaleY="111988" custRadScaleRad="88489" custRadScaleInc="-25859">
        <dgm:presLayoutVars>
          <dgm:bulletEnabled val="1"/>
        </dgm:presLayoutVars>
      </dgm:prSet>
      <dgm:spPr/>
      <dgm:t>
        <a:bodyPr/>
        <a:lstStyle/>
        <a:p>
          <a:endParaRPr lang="ru-RU"/>
        </a:p>
      </dgm:t>
    </dgm:pt>
    <dgm:pt modelId="{A6DDD362-25A7-4A30-B548-02510CE1AA03}" type="pres">
      <dgm:prSet presAssocID="{A0277FCD-9F96-4C73-997B-4BEA995BFCF4}" presName="parTrans" presStyleLbl="bgSibTrans2D1" presStyleIdx="1" presStyleCnt="2" custAng="9362047" custScaleX="23840" custLinFactNeighborX="-18777" custLinFactNeighborY="-90575"/>
      <dgm:spPr/>
      <dgm:t>
        <a:bodyPr/>
        <a:lstStyle/>
        <a:p>
          <a:endParaRPr lang="ru-RU"/>
        </a:p>
      </dgm:t>
    </dgm:pt>
    <dgm:pt modelId="{5A6E326C-FE20-4240-9743-63F2822BC907}" type="pres">
      <dgm:prSet presAssocID="{D495CB92-864C-411F-BC03-E2C2342C0D08}" presName="node" presStyleLbl="node1" presStyleIdx="1" presStyleCnt="2" custScaleX="91643" custScaleY="117520" custRadScaleRad="30914" custRadScaleInc="-126306">
        <dgm:presLayoutVars>
          <dgm:bulletEnabled val="1"/>
        </dgm:presLayoutVars>
      </dgm:prSet>
      <dgm:spPr/>
      <dgm:t>
        <a:bodyPr/>
        <a:lstStyle/>
        <a:p>
          <a:endParaRPr lang="ru-RU"/>
        </a:p>
      </dgm:t>
    </dgm:pt>
  </dgm:ptLst>
  <dgm:cxnLst>
    <dgm:cxn modelId="{990406BC-FF98-47AA-B401-2A493050EDDA}" srcId="{43732655-D6A5-4A39-B292-FD708B034806}" destId="{D495CB92-864C-411F-BC03-E2C2342C0D08}" srcOrd="1" destOrd="0" parTransId="{A0277FCD-9F96-4C73-997B-4BEA995BFCF4}" sibTransId="{067FCCCC-4433-4C9A-AB07-B517DBFC6C52}"/>
    <dgm:cxn modelId="{8334FC0D-AC52-48A3-ABD7-0644AAA5A0E6}" srcId="{43732655-D6A5-4A39-B292-FD708B034806}" destId="{954AF461-4788-4159-8C41-F5976AAC4B74}" srcOrd="0" destOrd="0" parTransId="{F9D507F1-B6A8-4C90-9CC2-D00FE23ED030}" sibTransId="{695E1BC7-A797-4B1C-846F-4BBA7A98866D}"/>
    <dgm:cxn modelId="{054A8D48-538B-4C58-9F30-1BFCBFC88463}" type="presOf" srcId="{D495CB92-864C-411F-BC03-E2C2342C0D08}" destId="{5A6E326C-FE20-4240-9743-63F2822BC907}" srcOrd="0" destOrd="0" presId="urn:microsoft.com/office/officeart/2005/8/layout/radial4"/>
    <dgm:cxn modelId="{97557423-5C4E-49F7-9BD3-5398F0D0EC27}" type="presOf" srcId="{43732655-D6A5-4A39-B292-FD708B034806}" destId="{65AE8D22-40F3-4E92-A922-E848113AE9FB}" srcOrd="0" destOrd="0" presId="urn:microsoft.com/office/officeart/2005/8/layout/radial4"/>
    <dgm:cxn modelId="{15EED128-1B2F-4217-9B08-88BFFDFF108B}" type="presOf" srcId="{A0277FCD-9F96-4C73-997B-4BEA995BFCF4}" destId="{A6DDD362-25A7-4A30-B548-02510CE1AA03}" srcOrd="0" destOrd="0" presId="urn:microsoft.com/office/officeart/2005/8/layout/radial4"/>
    <dgm:cxn modelId="{69803E31-23B7-411A-8777-88879BAF1092}" srcId="{FBB154D2-3761-4F29-A86D-78E5C7BBD99F}" destId="{D74A9E9D-16C4-487E-BAC6-113632949F05}" srcOrd="1" destOrd="0" parTransId="{7E35BACC-DA4E-4221-9F5D-BE00B90CEDF7}" sibTransId="{473E417C-5DD3-47DE-8E06-79BA63372D67}"/>
    <dgm:cxn modelId="{B6F16A03-7FAE-4AF2-ACE3-ABCABD9D8194}" type="presOf" srcId="{FBB154D2-3761-4F29-A86D-78E5C7BBD99F}" destId="{CFF8FB17-AC39-4EA9-833D-DF8D17A1364F}" srcOrd="0" destOrd="0" presId="urn:microsoft.com/office/officeart/2005/8/layout/radial4"/>
    <dgm:cxn modelId="{D24C5927-94F6-4DF1-A50A-C7ED8B2418E6}" srcId="{FBB154D2-3761-4F29-A86D-78E5C7BBD99F}" destId="{43732655-D6A5-4A39-B292-FD708B034806}" srcOrd="0" destOrd="0" parTransId="{C0FFDFFF-1729-4652-8C06-182D73359528}" sibTransId="{46156DCB-D1B9-4836-88E2-C152078FB114}"/>
    <dgm:cxn modelId="{558A5B03-FCE9-46ED-B281-D0CC07372288}" type="presOf" srcId="{F9D507F1-B6A8-4C90-9CC2-D00FE23ED030}" destId="{9CD0783D-11F2-40E9-8A1F-4147EDE71DF9}" srcOrd="0" destOrd="0" presId="urn:microsoft.com/office/officeart/2005/8/layout/radial4"/>
    <dgm:cxn modelId="{C03C0B9A-3B0E-4121-B142-AB6818AA292B}" type="presOf" srcId="{954AF461-4788-4159-8C41-F5976AAC4B74}" destId="{167969B0-4F7B-45C8-BDE2-AB7378415820}" srcOrd="0" destOrd="0" presId="urn:microsoft.com/office/officeart/2005/8/layout/radial4"/>
    <dgm:cxn modelId="{F16CAE27-F24F-4004-B7EF-9EFF125BC16B}" type="presParOf" srcId="{CFF8FB17-AC39-4EA9-833D-DF8D17A1364F}" destId="{65AE8D22-40F3-4E92-A922-E848113AE9FB}" srcOrd="0" destOrd="0" presId="urn:microsoft.com/office/officeart/2005/8/layout/radial4"/>
    <dgm:cxn modelId="{B24A48E4-8808-4ED0-A894-2C69DAADE619}" type="presParOf" srcId="{CFF8FB17-AC39-4EA9-833D-DF8D17A1364F}" destId="{9CD0783D-11F2-40E9-8A1F-4147EDE71DF9}" srcOrd="1" destOrd="0" presId="urn:microsoft.com/office/officeart/2005/8/layout/radial4"/>
    <dgm:cxn modelId="{36BFFEBB-D538-46EF-8F35-398F9B2B5965}" type="presParOf" srcId="{CFF8FB17-AC39-4EA9-833D-DF8D17A1364F}" destId="{167969B0-4F7B-45C8-BDE2-AB7378415820}" srcOrd="2" destOrd="0" presId="urn:microsoft.com/office/officeart/2005/8/layout/radial4"/>
    <dgm:cxn modelId="{9DE0E137-8A67-4225-A411-0EE0257FD062}" type="presParOf" srcId="{CFF8FB17-AC39-4EA9-833D-DF8D17A1364F}" destId="{A6DDD362-25A7-4A30-B548-02510CE1AA03}" srcOrd="3" destOrd="0" presId="urn:microsoft.com/office/officeart/2005/8/layout/radial4"/>
    <dgm:cxn modelId="{A49DB373-B8F4-422D-B28D-3E94F5C019C3}" type="presParOf" srcId="{CFF8FB17-AC39-4EA9-833D-DF8D17A1364F}" destId="{5A6E326C-FE20-4240-9743-63F2822BC907}"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B154D2-3761-4F29-A86D-78E5C7BBD99F}" type="doc">
      <dgm:prSet loTypeId="urn:microsoft.com/office/officeart/2005/8/layout/radial4" loCatId="relationship" qsTypeId="urn:microsoft.com/office/officeart/2005/8/quickstyle/simple1" qsCatId="simple" csTypeId="urn:microsoft.com/office/officeart/2005/8/colors/accent1_4" csCatId="accent1" phldr="1"/>
      <dgm:spPr/>
      <dgm:t>
        <a:bodyPr/>
        <a:lstStyle/>
        <a:p>
          <a:endParaRPr lang="ru-RU"/>
        </a:p>
      </dgm:t>
    </dgm:pt>
    <dgm:pt modelId="{43732655-D6A5-4A39-B292-FD708B034806}">
      <dgm:prSet phldrT="[Текст]" custT="1"/>
      <dgm:spPr/>
      <dgm:t>
        <a:bodyPr/>
        <a:lstStyle/>
        <a:p>
          <a:r>
            <a:rPr lang="uk-UA" sz="3200" dirty="0" smtClean="0">
              <a:solidFill>
                <a:schemeClr val="tx1"/>
              </a:solidFill>
              <a:latin typeface="Times New Roman" panose="02020603050405020304" pitchFamily="18" charset="0"/>
              <a:cs typeface="Times New Roman" panose="02020603050405020304" pitchFamily="18" charset="0"/>
            </a:rPr>
            <a:t>Чотири групи справ</a:t>
          </a:r>
          <a:endParaRPr lang="ru-RU" sz="3200" dirty="0">
            <a:solidFill>
              <a:schemeClr val="tx1"/>
            </a:solidFill>
            <a:latin typeface="Times New Roman" panose="02020603050405020304" pitchFamily="18" charset="0"/>
            <a:cs typeface="Times New Roman" panose="02020603050405020304" pitchFamily="18" charset="0"/>
          </a:endParaRPr>
        </a:p>
      </dgm:t>
    </dgm:pt>
    <dgm:pt modelId="{C0FFDFFF-1729-4652-8C06-182D73359528}" type="parTrans" cxnId="{D24C5927-94F6-4DF1-A50A-C7ED8B2418E6}">
      <dgm:prSet/>
      <dgm:spPr/>
      <dgm:t>
        <a:bodyPr/>
        <a:lstStyle/>
        <a:p>
          <a:endParaRPr lang="ru-RU"/>
        </a:p>
      </dgm:t>
    </dgm:pt>
    <dgm:pt modelId="{46156DCB-D1B9-4836-88E2-C152078FB114}" type="sibTrans" cxnId="{D24C5927-94F6-4DF1-A50A-C7ED8B2418E6}">
      <dgm:prSet/>
      <dgm:spPr/>
      <dgm:t>
        <a:bodyPr/>
        <a:lstStyle/>
        <a:p>
          <a:endParaRPr lang="ru-RU"/>
        </a:p>
      </dgm:t>
    </dgm:pt>
    <dgm:pt modelId="{954AF461-4788-4159-8C41-F5976AAC4B74}">
      <dgm:prSet phldrT="[Текст]" custT="1"/>
      <dgm:spPr/>
      <dgm:t>
        <a:bodyPr/>
        <a:lstStyle/>
        <a:p>
          <a:r>
            <a:rPr lang="ru-RU" sz="3200" dirty="0" smtClean="0">
              <a:solidFill>
                <a:schemeClr val="tx1"/>
              </a:solidFill>
              <a:latin typeface="Times New Roman" panose="02020603050405020304" pitchFamily="18" charset="0"/>
              <a:cs typeface="Times New Roman" panose="02020603050405020304" pitchFamily="18" charset="0"/>
            </a:rPr>
            <a:t>п</a:t>
          </a:r>
          <a:r>
            <a:rPr lang="uk-UA" sz="3200" dirty="0" smtClean="0">
              <a:solidFill>
                <a:schemeClr val="tx1"/>
              </a:solidFill>
              <a:latin typeface="Times New Roman" panose="02020603050405020304" pitchFamily="18" charset="0"/>
              <a:cs typeface="Times New Roman" panose="02020603050405020304" pitchFamily="18" charset="0"/>
            </a:rPr>
            <a:t>остійного зберігання</a:t>
          </a:r>
          <a:endParaRPr lang="ru-RU" sz="3200" dirty="0">
            <a:solidFill>
              <a:schemeClr val="tx1"/>
            </a:solidFill>
            <a:latin typeface="Times New Roman" panose="02020603050405020304" pitchFamily="18" charset="0"/>
            <a:cs typeface="Times New Roman" panose="02020603050405020304" pitchFamily="18" charset="0"/>
          </a:endParaRPr>
        </a:p>
      </dgm:t>
    </dgm:pt>
    <dgm:pt modelId="{F9D507F1-B6A8-4C90-9CC2-D00FE23ED030}" type="parTrans" cxnId="{8334FC0D-AC52-48A3-ABD7-0644AAA5A0E6}">
      <dgm:prSet/>
      <dgm:spPr/>
      <dgm:t>
        <a:bodyPr/>
        <a:lstStyle/>
        <a:p>
          <a:endParaRPr lang="ru-RU"/>
        </a:p>
      </dgm:t>
    </dgm:pt>
    <dgm:pt modelId="{695E1BC7-A797-4B1C-846F-4BBA7A98866D}" type="sibTrans" cxnId="{8334FC0D-AC52-48A3-ABD7-0644AAA5A0E6}">
      <dgm:prSet/>
      <dgm:spPr/>
      <dgm:t>
        <a:bodyPr/>
        <a:lstStyle/>
        <a:p>
          <a:endParaRPr lang="ru-RU"/>
        </a:p>
      </dgm:t>
    </dgm:pt>
    <dgm:pt modelId="{B23F5E38-C6E2-4F7B-A974-5B73026050F4}">
      <dgm:prSet phldrT="[Текст]" custT="1"/>
      <dgm:spPr/>
      <dgm:t>
        <a:bodyPr/>
        <a:lstStyle/>
        <a:p>
          <a:r>
            <a:rPr lang="uk-UA" sz="3200" dirty="0" smtClean="0">
              <a:solidFill>
                <a:schemeClr val="tx1"/>
              </a:solidFill>
              <a:latin typeface="Times New Roman" panose="02020603050405020304" pitchFamily="18" charset="0"/>
              <a:cs typeface="Times New Roman" panose="02020603050405020304" pitchFamily="18" charset="0"/>
            </a:rPr>
            <a:t>тривалого (понад 10 років) зберігання</a:t>
          </a:r>
          <a:endParaRPr lang="ru-RU" sz="3200" dirty="0">
            <a:solidFill>
              <a:schemeClr val="tx1"/>
            </a:solidFill>
            <a:latin typeface="Times New Roman" panose="02020603050405020304" pitchFamily="18" charset="0"/>
            <a:cs typeface="Times New Roman" panose="02020603050405020304" pitchFamily="18" charset="0"/>
          </a:endParaRPr>
        </a:p>
      </dgm:t>
    </dgm:pt>
    <dgm:pt modelId="{D5718A2C-9A5D-4AF5-BCFE-AC144BEAD5FE}" type="parTrans" cxnId="{4145D840-EF0F-420E-8DE7-0291E50CA76B}">
      <dgm:prSet/>
      <dgm:spPr/>
      <dgm:t>
        <a:bodyPr/>
        <a:lstStyle/>
        <a:p>
          <a:endParaRPr lang="ru-RU"/>
        </a:p>
      </dgm:t>
    </dgm:pt>
    <dgm:pt modelId="{7571B7A3-90C0-4D66-9B7E-CA8DBF50DD7E}" type="sibTrans" cxnId="{4145D840-EF0F-420E-8DE7-0291E50CA76B}">
      <dgm:prSet/>
      <dgm:spPr/>
      <dgm:t>
        <a:bodyPr/>
        <a:lstStyle/>
        <a:p>
          <a:endParaRPr lang="ru-RU"/>
        </a:p>
      </dgm:t>
    </dgm:pt>
    <dgm:pt modelId="{D495CB92-864C-411F-BC03-E2C2342C0D08}">
      <dgm:prSet phldrT="[Текст]" custT="1"/>
      <dgm:spPr/>
      <dgm:t>
        <a:bodyPr/>
        <a:lstStyle/>
        <a:p>
          <a:r>
            <a:rPr lang="ru-RU" sz="3200" dirty="0" err="1" smtClean="0">
              <a:solidFill>
                <a:schemeClr val="tx1"/>
              </a:solidFill>
              <a:latin typeface="Times New Roman" panose="02020603050405020304" pitchFamily="18" charset="0"/>
              <a:cs typeface="Times New Roman" panose="02020603050405020304" pitchFamily="18" charset="0"/>
            </a:rPr>
            <a:t>тимчасового</a:t>
          </a:r>
          <a:r>
            <a:rPr lang="ru-RU" sz="3200" dirty="0" smtClean="0">
              <a:solidFill>
                <a:schemeClr val="tx1"/>
              </a:solidFill>
              <a:latin typeface="Times New Roman" panose="02020603050405020304" pitchFamily="18" charset="0"/>
              <a:cs typeface="Times New Roman" panose="02020603050405020304" pitchFamily="18" charset="0"/>
            </a:rPr>
            <a:t> </a:t>
          </a:r>
          <a:r>
            <a:rPr lang="ru-RU" sz="3200" dirty="0" err="1" smtClean="0">
              <a:solidFill>
                <a:schemeClr val="tx1"/>
              </a:solidFill>
              <a:latin typeface="Times New Roman" panose="02020603050405020304" pitchFamily="18" charset="0"/>
              <a:cs typeface="Times New Roman" panose="02020603050405020304" pitchFamily="18" charset="0"/>
            </a:rPr>
            <a:t>збер</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err="1" smtClean="0">
              <a:solidFill>
                <a:schemeClr val="tx1"/>
              </a:solidFill>
              <a:latin typeface="Times New Roman" panose="02020603050405020304" pitchFamily="18" charset="0"/>
              <a:cs typeface="Times New Roman" panose="02020603050405020304" pitchFamily="18" charset="0"/>
            </a:rPr>
            <a:t>гання</a:t>
          </a:r>
          <a:r>
            <a:rPr lang="ru-RU" sz="3200" dirty="0" smtClean="0">
              <a:solidFill>
                <a:schemeClr val="tx1"/>
              </a:solidFill>
              <a:latin typeface="Times New Roman" panose="02020603050405020304" pitchFamily="18" charset="0"/>
              <a:cs typeface="Times New Roman" panose="02020603050405020304" pitchFamily="18" charset="0"/>
            </a:rPr>
            <a:t> (до 10 рок</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smtClean="0">
              <a:solidFill>
                <a:schemeClr val="tx1"/>
              </a:solidFill>
              <a:latin typeface="Times New Roman" panose="02020603050405020304" pitchFamily="18" charset="0"/>
              <a:cs typeface="Times New Roman" panose="02020603050405020304" pitchFamily="18" charset="0"/>
            </a:rPr>
            <a:t>в </a:t>
          </a:r>
          <a:r>
            <a:rPr lang="ru-RU" sz="3200" dirty="0" err="1" smtClean="0">
              <a:solidFill>
                <a:schemeClr val="tx1"/>
              </a:solidFill>
              <a:latin typeface="Times New Roman" panose="02020603050405020304" pitchFamily="18" charset="0"/>
              <a:cs typeface="Times New Roman" panose="02020603050405020304" pitchFamily="18" charset="0"/>
            </a:rPr>
            <a:t>включно</a:t>
          </a:r>
          <a:r>
            <a:rPr lang="ru-RU" sz="3200" dirty="0" smtClean="0">
              <a:solidFill>
                <a:schemeClr val="tx1"/>
              </a:solidFill>
              <a:latin typeface="Times New Roman" panose="02020603050405020304" pitchFamily="18" charset="0"/>
              <a:cs typeface="Times New Roman" panose="02020603050405020304" pitchFamily="18" charset="0"/>
            </a:rPr>
            <a:t>)</a:t>
          </a:r>
          <a:endParaRPr lang="ru-RU" sz="3200" dirty="0">
            <a:solidFill>
              <a:schemeClr val="tx1"/>
            </a:solidFill>
            <a:latin typeface="Times New Roman" panose="02020603050405020304" pitchFamily="18" charset="0"/>
            <a:cs typeface="Times New Roman" panose="02020603050405020304" pitchFamily="18" charset="0"/>
          </a:endParaRPr>
        </a:p>
      </dgm:t>
    </dgm:pt>
    <dgm:pt modelId="{A0277FCD-9F96-4C73-997B-4BEA995BFCF4}" type="parTrans" cxnId="{990406BC-FF98-47AA-B401-2A493050EDDA}">
      <dgm:prSet/>
      <dgm:spPr/>
      <dgm:t>
        <a:bodyPr/>
        <a:lstStyle/>
        <a:p>
          <a:endParaRPr lang="ru-RU"/>
        </a:p>
      </dgm:t>
    </dgm:pt>
    <dgm:pt modelId="{067FCCCC-4433-4C9A-AB07-B517DBFC6C52}" type="sibTrans" cxnId="{990406BC-FF98-47AA-B401-2A493050EDDA}">
      <dgm:prSet/>
      <dgm:spPr/>
      <dgm:t>
        <a:bodyPr/>
        <a:lstStyle/>
        <a:p>
          <a:endParaRPr lang="ru-RU"/>
        </a:p>
      </dgm:t>
    </dgm:pt>
    <dgm:pt modelId="{C1CC4350-A779-4807-AB0A-6A53B406601B}">
      <dgm:prSet phldrT="[Текст]" custT="1"/>
      <dgm:spPr/>
      <dgm:t>
        <a:bodyPr/>
        <a:lstStyle/>
        <a:p>
          <a:r>
            <a:rPr lang="ru-RU" sz="3200" dirty="0" smtClean="0">
              <a:solidFill>
                <a:schemeClr val="tx1"/>
              </a:solidFill>
              <a:latin typeface="Times New Roman" panose="02020603050405020304" pitchFamily="18" charset="0"/>
              <a:cs typeface="Times New Roman" panose="02020603050405020304" pitchFamily="18" charset="0"/>
            </a:rPr>
            <a:t>т</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smtClean="0">
              <a:solidFill>
                <a:schemeClr val="tx1"/>
              </a:solidFill>
              <a:latin typeface="Times New Roman" panose="02020603050405020304" pitchFamily="18" charset="0"/>
              <a:cs typeface="Times New Roman" panose="02020603050405020304" pitchFamily="18" charset="0"/>
            </a:rPr>
            <a:t>, </a:t>
          </a:r>
          <a:r>
            <a:rPr lang="ru-RU" sz="3200" dirty="0" err="1" smtClean="0">
              <a:solidFill>
                <a:schemeClr val="tx1"/>
              </a:solidFill>
              <a:latin typeface="Times New Roman" panose="02020603050405020304" pitchFamily="18" charset="0"/>
              <a:cs typeface="Times New Roman" panose="02020603050405020304" pitchFamily="18" charset="0"/>
            </a:rPr>
            <a:t>що</a:t>
          </a:r>
          <a:r>
            <a:rPr lang="ru-RU" sz="3200" dirty="0" smtClean="0">
              <a:solidFill>
                <a:schemeClr val="tx1"/>
              </a:solidFill>
              <a:latin typeface="Times New Roman" panose="02020603050405020304" pitchFamily="18" charset="0"/>
              <a:cs typeface="Times New Roman" panose="02020603050405020304" pitchFamily="18" charset="0"/>
            </a:rPr>
            <a:t> п</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err="1" smtClean="0">
              <a:solidFill>
                <a:schemeClr val="tx1"/>
              </a:solidFill>
              <a:latin typeface="Times New Roman" panose="02020603050405020304" pitchFamily="18" charset="0"/>
              <a:cs typeface="Times New Roman" panose="02020603050405020304" pitchFamily="18" charset="0"/>
            </a:rPr>
            <a:t>длягають</a:t>
          </a:r>
          <a:r>
            <a:rPr lang="ru-RU" sz="3200" dirty="0" smtClean="0">
              <a:solidFill>
                <a:schemeClr val="tx1"/>
              </a:solidFill>
              <a:latin typeface="Times New Roman" panose="02020603050405020304" pitchFamily="18" charset="0"/>
              <a:cs typeface="Times New Roman" panose="02020603050405020304" pitchFamily="18" charset="0"/>
            </a:rPr>
            <a:t> </a:t>
          </a:r>
          <a:r>
            <a:rPr lang="ru-RU" sz="3200" dirty="0" err="1" smtClean="0">
              <a:solidFill>
                <a:schemeClr val="tx1"/>
              </a:solidFill>
              <a:latin typeface="Times New Roman" panose="02020603050405020304" pitchFamily="18" charset="0"/>
              <a:cs typeface="Times New Roman" panose="02020603050405020304" pitchFamily="18" charset="0"/>
            </a:rPr>
            <a:t>знищенню</a:t>
          </a:r>
          <a:r>
            <a:rPr lang="ru-RU" sz="3200" dirty="0" smtClean="0">
              <a:solidFill>
                <a:schemeClr val="tx1"/>
              </a:solidFill>
              <a:latin typeface="Times New Roman" panose="02020603050405020304" pitchFamily="18" charset="0"/>
              <a:cs typeface="Times New Roman" panose="02020603050405020304" pitchFamily="18" charset="0"/>
            </a:rPr>
            <a:t> у </a:t>
          </a:r>
          <a:r>
            <a:rPr lang="ru-RU" sz="3200" dirty="0" err="1" smtClean="0">
              <a:solidFill>
                <a:schemeClr val="tx1"/>
              </a:solidFill>
              <a:latin typeface="Times New Roman" panose="02020603050405020304" pitchFamily="18" charset="0"/>
              <a:cs typeface="Times New Roman" panose="02020603050405020304" pitchFamily="18" charset="0"/>
            </a:rPr>
            <a:t>зв’язку</a:t>
          </a:r>
          <a:r>
            <a:rPr lang="ru-RU" sz="3200" dirty="0" smtClean="0">
              <a:solidFill>
                <a:schemeClr val="tx1"/>
              </a:solidFill>
              <a:latin typeface="Times New Roman" panose="02020603050405020304" pitchFamily="18" charset="0"/>
              <a:cs typeface="Times New Roman" panose="02020603050405020304" pitchFamily="18" charset="0"/>
            </a:rPr>
            <a:t>  </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smtClean="0">
              <a:solidFill>
                <a:schemeClr val="tx1"/>
              </a:solidFill>
              <a:latin typeface="Times New Roman" panose="02020603050405020304" pitchFamily="18" charset="0"/>
              <a:cs typeface="Times New Roman" panose="02020603050405020304" pitchFamily="18" charset="0"/>
            </a:rPr>
            <a:t>з </a:t>
          </a:r>
          <a:r>
            <a:rPr lang="ru-RU" sz="3200" dirty="0" err="1" smtClean="0">
              <a:solidFill>
                <a:schemeClr val="tx1"/>
              </a:solidFill>
              <a:latin typeface="Times New Roman" panose="02020603050405020304" pitchFamily="18" charset="0"/>
              <a:cs typeface="Times New Roman" panose="02020603050405020304" pitchFamily="18" charset="0"/>
            </a:rPr>
            <a:t>зак</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err="1" smtClean="0">
              <a:solidFill>
                <a:schemeClr val="tx1"/>
              </a:solidFill>
              <a:latin typeface="Times New Roman" panose="02020603050405020304" pitchFamily="18" charset="0"/>
              <a:cs typeface="Times New Roman" panose="02020603050405020304" pitchFamily="18" charset="0"/>
            </a:rPr>
            <a:t>нченням</a:t>
          </a:r>
          <a:r>
            <a:rPr lang="ru-RU" sz="3200" dirty="0" smtClean="0">
              <a:solidFill>
                <a:schemeClr val="tx1"/>
              </a:solidFill>
              <a:latin typeface="Times New Roman" panose="02020603050405020304" pitchFamily="18" charset="0"/>
              <a:cs typeface="Times New Roman" panose="02020603050405020304" pitchFamily="18" charset="0"/>
            </a:rPr>
            <a:t> строк</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smtClean="0">
              <a:solidFill>
                <a:schemeClr val="tx1"/>
              </a:solidFill>
              <a:latin typeface="Times New Roman" panose="02020603050405020304" pitchFamily="18" charset="0"/>
              <a:cs typeface="Times New Roman" panose="02020603050405020304" pitchFamily="18" charset="0"/>
            </a:rPr>
            <a:t>в </a:t>
          </a:r>
          <a:r>
            <a:rPr lang="uk-UA" sz="3200" dirty="0" smtClean="0">
              <a:solidFill>
                <a:schemeClr val="tx1"/>
              </a:solidFill>
              <a:latin typeface="Times New Roman" panose="02020603050405020304" pitchFamily="18" charset="0"/>
              <a:cs typeface="Times New Roman" panose="02020603050405020304" pitchFamily="18" charset="0"/>
            </a:rPr>
            <a:t>їх</a:t>
          </a:r>
          <a:r>
            <a:rPr lang="ru-RU" sz="3200" dirty="0" smtClean="0">
              <a:solidFill>
                <a:schemeClr val="tx1"/>
              </a:solidFill>
              <a:latin typeface="Times New Roman" panose="02020603050405020304" pitchFamily="18" charset="0"/>
              <a:cs typeface="Times New Roman" panose="02020603050405020304" pitchFamily="18" charset="0"/>
            </a:rPr>
            <a:t> </a:t>
          </a:r>
          <a:r>
            <a:rPr lang="ru-RU" sz="3200" dirty="0" err="1" smtClean="0">
              <a:solidFill>
                <a:schemeClr val="tx1"/>
              </a:solidFill>
              <a:latin typeface="Times New Roman" panose="02020603050405020304" pitchFamily="18" charset="0"/>
              <a:cs typeface="Times New Roman" panose="02020603050405020304" pitchFamily="18" charset="0"/>
            </a:rPr>
            <a:t>збер</a:t>
          </a:r>
          <a:r>
            <a:rPr lang="uk-UA" sz="3200" dirty="0" smtClean="0">
              <a:solidFill>
                <a:schemeClr val="tx1"/>
              </a:solidFill>
              <a:latin typeface="Times New Roman" panose="02020603050405020304" pitchFamily="18" charset="0"/>
              <a:cs typeface="Times New Roman" panose="02020603050405020304" pitchFamily="18" charset="0"/>
            </a:rPr>
            <a:t>і</a:t>
          </a:r>
          <a:r>
            <a:rPr lang="ru-RU" sz="3200" dirty="0" err="1" smtClean="0">
              <a:solidFill>
                <a:schemeClr val="tx1"/>
              </a:solidFill>
              <a:latin typeface="Times New Roman" panose="02020603050405020304" pitchFamily="18" charset="0"/>
              <a:cs typeface="Times New Roman" panose="02020603050405020304" pitchFamily="18" charset="0"/>
            </a:rPr>
            <a:t>гання</a:t>
          </a:r>
          <a:endParaRPr lang="ru-RU" sz="3200" dirty="0">
            <a:solidFill>
              <a:schemeClr val="tx1"/>
            </a:solidFill>
            <a:latin typeface="Times New Roman" panose="02020603050405020304" pitchFamily="18" charset="0"/>
            <a:cs typeface="Times New Roman" panose="02020603050405020304" pitchFamily="18" charset="0"/>
          </a:endParaRPr>
        </a:p>
      </dgm:t>
    </dgm:pt>
    <dgm:pt modelId="{2ACD23B5-C7B8-45CD-B633-C38669CAE5DD}" type="parTrans" cxnId="{6BB58209-7201-4F36-BEC0-F0F420AFB160}">
      <dgm:prSet/>
      <dgm:spPr/>
      <dgm:t>
        <a:bodyPr/>
        <a:lstStyle/>
        <a:p>
          <a:endParaRPr lang="ru-RU"/>
        </a:p>
      </dgm:t>
    </dgm:pt>
    <dgm:pt modelId="{173C06C8-CA78-468C-8090-DFDA383843B0}" type="sibTrans" cxnId="{6BB58209-7201-4F36-BEC0-F0F420AFB160}">
      <dgm:prSet/>
      <dgm:spPr/>
      <dgm:t>
        <a:bodyPr/>
        <a:lstStyle/>
        <a:p>
          <a:endParaRPr lang="ru-RU"/>
        </a:p>
      </dgm:t>
    </dgm:pt>
    <dgm:pt modelId="{CFF8FB17-AC39-4EA9-833D-DF8D17A1364F}" type="pres">
      <dgm:prSet presAssocID="{FBB154D2-3761-4F29-A86D-78E5C7BBD99F}" presName="cycle" presStyleCnt="0">
        <dgm:presLayoutVars>
          <dgm:chMax val="1"/>
          <dgm:dir/>
          <dgm:animLvl val="ctr"/>
          <dgm:resizeHandles val="exact"/>
        </dgm:presLayoutVars>
      </dgm:prSet>
      <dgm:spPr/>
      <dgm:t>
        <a:bodyPr/>
        <a:lstStyle/>
        <a:p>
          <a:endParaRPr lang="ru-RU"/>
        </a:p>
      </dgm:t>
    </dgm:pt>
    <dgm:pt modelId="{65AE8D22-40F3-4E92-A922-E848113AE9FB}" type="pres">
      <dgm:prSet presAssocID="{43732655-D6A5-4A39-B292-FD708B034806}" presName="centerShape" presStyleLbl="node0" presStyleIdx="0" presStyleCnt="1" custScaleX="160351" custScaleY="84279" custLinFactNeighborX="-22267" custLinFactNeighborY="7625"/>
      <dgm:spPr/>
      <dgm:t>
        <a:bodyPr/>
        <a:lstStyle/>
        <a:p>
          <a:endParaRPr lang="ru-RU"/>
        </a:p>
      </dgm:t>
    </dgm:pt>
    <dgm:pt modelId="{9CD0783D-11F2-40E9-8A1F-4147EDE71DF9}" type="pres">
      <dgm:prSet presAssocID="{F9D507F1-B6A8-4C90-9CC2-D00FE23ED030}" presName="parTrans" presStyleLbl="bgSibTrans2D1" presStyleIdx="0" presStyleCnt="4" custAng="11193116" custScaleX="92863" custLinFactNeighborX="-30620" custLinFactNeighborY="98485"/>
      <dgm:spPr/>
      <dgm:t>
        <a:bodyPr/>
        <a:lstStyle/>
        <a:p>
          <a:endParaRPr lang="ru-RU"/>
        </a:p>
      </dgm:t>
    </dgm:pt>
    <dgm:pt modelId="{167969B0-4F7B-45C8-BDE2-AB7378415820}" type="pres">
      <dgm:prSet presAssocID="{954AF461-4788-4159-8C41-F5976AAC4B74}" presName="node" presStyleLbl="node1" presStyleIdx="0" presStyleCnt="4" custScaleX="112183" custScaleY="63644" custRadScaleRad="129115" custRadScaleInc="8869">
        <dgm:presLayoutVars>
          <dgm:bulletEnabled val="1"/>
        </dgm:presLayoutVars>
      </dgm:prSet>
      <dgm:spPr/>
      <dgm:t>
        <a:bodyPr/>
        <a:lstStyle/>
        <a:p>
          <a:endParaRPr lang="ru-RU"/>
        </a:p>
      </dgm:t>
    </dgm:pt>
    <dgm:pt modelId="{A1CACF57-1052-4D7F-B6BD-2ED3577B8852}" type="pres">
      <dgm:prSet presAssocID="{D5718A2C-9A5D-4AF5-BCFE-AC144BEAD5FE}" presName="parTrans" presStyleLbl="bgSibTrans2D1" presStyleIdx="1" presStyleCnt="4" custAng="1541126" custFlipVert="1" custScaleX="64866" custScaleY="113780" custLinFactNeighborX="47191" custLinFactNeighborY="66008"/>
      <dgm:spPr/>
      <dgm:t>
        <a:bodyPr/>
        <a:lstStyle/>
        <a:p>
          <a:endParaRPr lang="ru-RU"/>
        </a:p>
      </dgm:t>
    </dgm:pt>
    <dgm:pt modelId="{673BB733-2868-4A6E-99BE-FE9324B4E79A}" type="pres">
      <dgm:prSet presAssocID="{B23F5E38-C6E2-4F7B-A974-5B73026050F4}" presName="node" presStyleLbl="node1" presStyleIdx="1" presStyleCnt="4" custScaleX="179515" custScaleY="82822" custRadScaleRad="138679" custRadScaleInc="-42773">
        <dgm:presLayoutVars>
          <dgm:bulletEnabled val="1"/>
        </dgm:presLayoutVars>
      </dgm:prSet>
      <dgm:spPr/>
      <dgm:t>
        <a:bodyPr/>
        <a:lstStyle/>
        <a:p>
          <a:endParaRPr lang="ru-RU"/>
        </a:p>
      </dgm:t>
    </dgm:pt>
    <dgm:pt modelId="{A6DDD362-25A7-4A30-B548-02510CE1AA03}" type="pres">
      <dgm:prSet presAssocID="{A0277FCD-9F96-4C73-997B-4BEA995BFCF4}" presName="parTrans" presStyleLbl="bgSibTrans2D1" presStyleIdx="2" presStyleCnt="4" custAng="9476763" custScaleX="62392" custLinFactNeighborX="-31139" custLinFactNeighborY="30614"/>
      <dgm:spPr/>
      <dgm:t>
        <a:bodyPr/>
        <a:lstStyle/>
        <a:p>
          <a:endParaRPr lang="ru-RU"/>
        </a:p>
      </dgm:t>
    </dgm:pt>
    <dgm:pt modelId="{5A6E326C-FE20-4240-9743-63F2822BC907}" type="pres">
      <dgm:prSet presAssocID="{D495CB92-864C-411F-BC03-E2C2342C0D08}" presName="node" presStyleLbl="node1" presStyleIdx="2" presStyleCnt="4" custScaleX="190101" custScaleY="87769" custRadScaleRad="146416" custRadScaleInc="55023">
        <dgm:presLayoutVars>
          <dgm:bulletEnabled val="1"/>
        </dgm:presLayoutVars>
      </dgm:prSet>
      <dgm:spPr/>
      <dgm:t>
        <a:bodyPr/>
        <a:lstStyle/>
        <a:p>
          <a:endParaRPr lang="ru-RU"/>
        </a:p>
      </dgm:t>
    </dgm:pt>
    <dgm:pt modelId="{9C05F79E-BD1F-45C0-B32C-9FF4A37EBC1F}" type="pres">
      <dgm:prSet presAssocID="{2ACD23B5-C7B8-45CD-B633-C38669CAE5DD}" presName="parTrans" presStyleLbl="bgSibTrans2D1" presStyleIdx="3" presStyleCnt="4" custAng="1593557" custFlipHor="1" custScaleX="33971" custLinFactNeighborX="-42422" custLinFactNeighborY="12088"/>
      <dgm:spPr/>
      <dgm:t>
        <a:bodyPr/>
        <a:lstStyle/>
        <a:p>
          <a:endParaRPr lang="ru-RU"/>
        </a:p>
      </dgm:t>
    </dgm:pt>
    <dgm:pt modelId="{8C24DC25-1FDF-4CE3-8A61-EA1A44FCB7BE}" type="pres">
      <dgm:prSet presAssocID="{C1CC4350-A779-4807-AB0A-6A53B406601B}" presName="node" presStyleLbl="node1" presStyleIdx="3" presStyleCnt="4" custScaleX="187914" custScaleY="142564" custRadScaleRad="116685" custRadScaleInc="16069">
        <dgm:presLayoutVars>
          <dgm:bulletEnabled val="1"/>
        </dgm:presLayoutVars>
      </dgm:prSet>
      <dgm:spPr/>
      <dgm:t>
        <a:bodyPr/>
        <a:lstStyle/>
        <a:p>
          <a:endParaRPr lang="ru-RU"/>
        </a:p>
      </dgm:t>
    </dgm:pt>
  </dgm:ptLst>
  <dgm:cxnLst>
    <dgm:cxn modelId="{990406BC-FF98-47AA-B401-2A493050EDDA}" srcId="{43732655-D6A5-4A39-B292-FD708B034806}" destId="{D495CB92-864C-411F-BC03-E2C2342C0D08}" srcOrd="2" destOrd="0" parTransId="{A0277FCD-9F96-4C73-997B-4BEA995BFCF4}" sibTransId="{067FCCCC-4433-4C9A-AB07-B517DBFC6C52}"/>
    <dgm:cxn modelId="{8334FC0D-AC52-48A3-ABD7-0644AAA5A0E6}" srcId="{43732655-D6A5-4A39-B292-FD708B034806}" destId="{954AF461-4788-4159-8C41-F5976AAC4B74}" srcOrd="0" destOrd="0" parTransId="{F9D507F1-B6A8-4C90-9CC2-D00FE23ED030}" sibTransId="{695E1BC7-A797-4B1C-846F-4BBA7A98866D}"/>
    <dgm:cxn modelId="{80F4CA9A-AB93-4EE0-9159-ADE438C7BFA9}" type="presOf" srcId="{F9D507F1-B6A8-4C90-9CC2-D00FE23ED030}" destId="{9CD0783D-11F2-40E9-8A1F-4147EDE71DF9}" srcOrd="0" destOrd="0" presId="urn:microsoft.com/office/officeart/2005/8/layout/radial4"/>
    <dgm:cxn modelId="{ED3CE70F-CCA3-4693-B536-7855F2B8AA8A}" type="presOf" srcId="{2ACD23B5-C7B8-45CD-B633-C38669CAE5DD}" destId="{9C05F79E-BD1F-45C0-B32C-9FF4A37EBC1F}" srcOrd="0" destOrd="0" presId="urn:microsoft.com/office/officeart/2005/8/layout/radial4"/>
    <dgm:cxn modelId="{6BB58209-7201-4F36-BEC0-F0F420AFB160}" srcId="{43732655-D6A5-4A39-B292-FD708B034806}" destId="{C1CC4350-A779-4807-AB0A-6A53B406601B}" srcOrd="3" destOrd="0" parTransId="{2ACD23B5-C7B8-45CD-B633-C38669CAE5DD}" sibTransId="{173C06C8-CA78-468C-8090-DFDA383843B0}"/>
    <dgm:cxn modelId="{D9A287A1-FA74-47BD-9101-372EE3E002B8}" type="presOf" srcId="{C1CC4350-A779-4807-AB0A-6A53B406601B}" destId="{8C24DC25-1FDF-4CE3-8A61-EA1A44FCB7BE}" srcOrd="0" destOrd="0" presId="urn:microsoft.com/office/officeart/2005/8/layout/radial4"/>
    <dgm:cxn modelId="{A11E0395-047D-4996-A90D-3B8B40F96A45}" type="presOf" srcId="{43732655-D6A5-4A39-B292-FD708B034806}" destId="{65AE8D22-40F3-4E92-A922-E848113AE9FB}" srcOrd="0" destOrd="0" presId="urn:microsoft.com/office/officeart/2005/8/layout/radial4"/>
    <dgm:cxn modelId="{CB1735B9-E0E6-40D5-9675-35D126BC1A5C}" type="presOf" srcId="{D495CB92-864C-411F-BC03-E2C2342C0D08}" destId="{5A6E326C-FE20-4240-9743-63F2822BC907}" srcOrd="0" destOrd="0" presId="urn:microsoft.com/office/officeart/2005/8/layout/radial4"/>
    <dgm:cxn modelId="{FC8DF034-A938-43BB-A073-9C1837A15C96}" type="presOf" srcId="{FBB154D2-3761-4F29-A86D-78E5C7BBD99F}" destId="{CFF8FB17-AC39-4EA9-833D-DF8D17A1364F}" srcOrd="0" destOrd="0" presId="urn:microsoft.com/office/officeart/2005/8/layout/radial4"/>
    <dgm:cxn modelId="{82125D8C-85ED-4D68-8465-99BCAF1B15A3}" type="presOf" srcId="{D5718A2C-9A5D-4AF5-BCFE-AC144BEAD5FE}" destId="{A1CACF57-1052-4D7F-B6BD-2ED3577B8852}" srcOrd="0" destOrd="0" presId="urn:microsoft.com/office/officeart/2005/8/layout/radial4"/>
    <dgm:cxn modelId="{F6676713-241D-4EC5-8DC2-D86B4F373559}" type="presOf" srcId="{B23F5E38-C6E2-4F7B-A974-5B73026050F4}" destId="{673BB733-2868-4A6E-99BE-FE9324B4E79A}" srcOrd="0" destOrd="0" presId="urn:microsoft.com/office/officeart/2005/8/layout/radial4"/>
    <dgm:cxn modelId="{FCD25502-7E26-4858-87E4-A6F5A9BCC6EB}" type="presOf" srcId="{954AF461-4788-4159-8C41-F5976AAC4B74}" destId="{167969B0-4F7B-45C8-BDE2-AB7378415820}" srcOrd="0" destOrd="0" presId="urn:microsoft.com/office/officeart/2005/8/layout/radial4"/>
    <dgm:cxn modelId="{1D53586D-37D5-422D-A472-9C96DFBAEED0}" type="presOf" srcId="{A0277FCD-9F96-4C73-997B-4BEA995BFCF4}" destId="{A6DDD362-25A7-4A30-B548-02510CE1AA03}" srcOrd="0" destOrd="0" presId="urn:microsoft.com/office/officeart/2005/8/layout/radial4"/>
    <dgm:cxn modelId="{D24C5927-94F6-4DF1-A50A-C7ED8B2418E6}" srcId="{FBB154D2-3761-4F29-A86D-78E5C7BBD99F}" destId="{43732655-D6A5-4A39-B292-FD708B034806}" srcOrd="0" destOrd="0" parTransId="{C0FFDFFF-1729-4652-8C06-182D73359528}" sibTransId="{46156DCB-D1B9-4836-88E2-C152078FB114}"/>
    <dgm:cxn modelId="{4145D840-EF0F-420E-8DE7-0291E50CA76B}" srcId="{43732655-D6A5-4A39-B292-FD708B034806}" destId="{B23F5E38-C6E2-4F7B-A974-5B73026050F4}" srcOrd="1" destOrd="0" parTransId="{D5718A2C-9A5D-4AF5-BCFE-AC144BEAD5FE}" sibTransId="{7571B7A3-90C0-4D66-9B7E-CA8DBF50DD7E}"/>
    <dgm:cxn modelId="{06339490-292D-4933-9356-3127CCECF1C1}" type="presParOf" srcId="{CFF8FB17-AC39-4EA9-833D-DF8D17A1364F}" destId="{65AE8D22-40F3-4E92-A922-E848113AE9FB}" srcOrd="0" destOrd="0" presId="urn:microsoft.com/office/officeart/2005/8/layout/radial4"/>
    <dgm:cxn modelId="{B9C65D96-C2D2-43C9-A681-350A770A2A12}" type="presParOf" srcId="{CFF8FB17-AC39-4EA9-833D-DF8D17A1364F}" destId="{9CD0783D-11F2-40E9-8A1F-4147EDE71DF9}" srcOrd="1" destOrd="0" presId="urn:microsoft.com/office/officeart/2005/8/layout/radial4"/>
    <dgm:cxn modelId="{7EF5CE2C-CEE1-4E2A-8451-023EBAC2E680}" type="presParOf" srcId="{CFF8FB17-AC39-4EA9-833D-DF8D17A1364F}" destId="{167969B0-4F7B-45C8-BDE2-AB7378415820}" srcOrd="2" destOrd="0" presId="urn:microsoft.com/office/officeart/2005/8/layout/radial4"/>
    <dgm:cxn modelId="{9D378440-0C5F-47D7-A1D7-604A2C0ABCEA}" type="presParOf" srcId="{CFF8FB17-AC39-4EA9-833D-DF8D17A1364F}" destId="{A1CACF57-1052-4D7F-B6BD-2ED3577B8852}" srcOrd="3" destOrd="0" presId="urn:microsoft.com/office/officeart/2005/8/layout/radial4"/>
    <dgm:cxn modelId="{C85B87A5-397F-45EB-9365-CA2180718721}" type="presParOf" srcId="{CFF8FB17-AC39-4EA9-833D-DF8D17A1364F}" destId="{673BB733-2868-4A6E-99BE-FE9324B4E79A}" srcOrd="4" destOrd="0" presId="urn:microsoft.com/office/officeart/2005/8/layout/radial4"/>
    <dgm:cxn modelId="{56B0592D-FE2D-4E8F-BC93-3EC7CD0D5A2A}" type="presParOf" srcId="{CFF8FB17-AC39-4EA9-833D-DF8D17A1364F}" destId="{A6DDD362-25A7-4A30-B548-02510CE1AA03}" srcOrd="5" destOrd="0" presId="urn:microsoft.com/office/officeart/2005/8/layout/radial4"/>
    <dgm:cxn modelId="{05C344B9-E6C6-4E8B-9016-46484C05B5FB}" type="presParOf" srcId="{CFF8FB17-AC39-4EA9-833D-DF8D17A1364F}" destId="{5A6E326C-FE20-4240-9743-63F2822BC907}" srcOrd="6" destOrd="0" presId="urn:microsoft.com/office/officeart/2005/8/layout/radial4"/>
    <dgm:cxn modelId="{35FBA6BB-8E60-4ACA-996B-73702C00EDCA}" type="presParOf" srcId="{CFF8FB17-AC39-4EA9-833D-DF8D17A1364F}" destId="{9C05F79E-BD1F-45C0-B32C-9FF4A37EBC1F}" srcOrd="7" destOrd="0" presId="urn:microsoft.com/office/officeart/2005/8/layout/radial4"/>
    <dgm:cxn modelId="{BAFEDD7B-F055-419F-974A-8BFB3B808275}" type="presParOf" srcId="{CFF8FB17-AC39-4EA9-833D-DF8D17A1364F}" destId="{8C24DC25-1FDF-4CE3-8A61-EA1A44FCB7BE}"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4666C-4B36-4979-AABA-D26A336C7F65}">
      <dsp:nvSpPr>
        <dsp:cNvPr id="0" name=""/>
        <dsp:cNvSpPr/>
      </dsp:nvSpPr>
      <dsp:spPr>
        <a:xfrm>
          <a:off x="3103179" y="2227559"/>
          <a:ext cx="4972146" cy="2047840"/>
        </a:xfrm>
        <a:prstGeom prst="ellipse">
          <a:avLst/>
        </a:prstGeom>
        <a:solidFill>
          <a:schemeClr val="accent6">
            <a:lumMod val="60000"/>
            <a:lumOff val="40000"/>
          </a:schemeClr>
        </a:solidFill>
        <a:ln>
          <a:solidFill>
            <a:schemeClr val="bg1">
              <a:lumMod val="85000"/>
            </a:schemeClr>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uk-UA" sz="2400" kern="1200" dirty="0" smtClean="0">
              <a:solidFill>
                <a:schemeClr val="tx1"/>
              </a:solidFill>
              <a:latin typeface="Times New Roman" panose="02020603050405020304" pitchFamily="18" charset="0"/>
              <a:cs typeface="Times New Roman" panose="02020603050405020304" pitchFamily="18" charset="0"/>
            </a:rPr>
            <a:t>про схвалення і подання до ЕК </a:t>
          </a:r>
          <a:r>
            <a:rPr lang="uk-UA" sz="2400" kern="1200" dirty="0" smtClean="0">
              <a:solidFill>
                <a:schemeClr val="tx1"/>
              </a:solidFill>
              <a:latin typeface="Times New Roman" panose="02020603050405020304" pitchFamily="18" charset="0"/>
              <a:cs typeface="Times New Roman" panose="02020603050405020304" pitchFamily="18" charset="0"/>
            </a:rPr>
            <a:t>архівної установи </a:t>
          </a:r>
          <a:r>
            <a:rPr lang="uk-UA" sz="2400" kern="1200" dirty="0" smtClean="0">
              <a:solidFill>
                <a:schemeClr val="tx1"/>
              </a:solidFill>
              <a:latin typeface="Times New Roman" panose="02020603050405020304" pitchFamily="18" charset="0"/>
              <a:cs typeface="Times New Roman" panose="02020603050405020304" pitchFamily="18" charset="0"/>
            </a:rPr>
            <a:t>райдержадміністрації, міської </a:t>
          </a:r>
          <a:r>
            <a:rPr lang="uk-UA" sz="2400" kern="1200" dirty="0" smtClean="0">
              <a:solidFill>
                <a:schemeClr val="tx1"/>
              </a:solidFill>
              <a:latin typeface="Times New Roman" panose="02020603050405020304" pitchFamily="18" charset="0"/>
              <a:cs typeface="Times New Roman" panose="02020603050405020304" pitchFamily="18" charset="0"/>
            </a:rPr>
            <a:t>ради, ЕПК державного архіву</a:t>
          </a:r>
          <a:endParaRPr lang="ru-RU" sz="2400" b="1" kern="1200" dirty="0">
            <a:solidFill>
              <a:schemeClr val="tx1"/>
            </a:solidFill>
            <a:latin typeface="Times New Roman" panose="02020603050405020304" pitchFamily="18" charset="0"/>
            <a:cs typeface="Times New Roman" panose="02020603050405020304" pitchFamily="18" charset="0"/>
          </a:endParaRPr>
        </a:p>
      </dsp:txBody>
      <dsp:txXfrm>
        <a:off x="3831333" y="2527458"/>
        <a:ext cx="3515838" cy="1448042"/>
      </dsp:txXfrm>
    </dsp:sp>
    <dsp:sp modelId="{E4DF4800-4673-4C12-985C-0F2A0FB16475}">
      <dsp:nvSpPr>
        <dsp:cNvPr id="0" name=""/>
        <dsp:cNvSpPr/>
      </dsp:nvSpPr>
      <dsp:spPr>
        <a:xfrm rot="5036627">
          <a:off x="4071322" y="1765017"/>
          <a:ext cx="609140"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78953D6-6417-4195-8B8D-B32D362505E6}">
      <dsp:nvSpPr>
        <dsp:cNvPr id="0" name=""/>
        <dsp:cNvSpPr/>
      </dsp:nvSpPr>
      <dsp:spPr>
        <a:xfrm>
          <a:off x="3305021" y="114860"/>
          <a:ext cx="1820439" cy="1581159"/>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ru-RU" sz="2400" kern="1200" dirty="0" smtClean="0"/>
            <a:t> </a:t>
          </a:r>
          <a:r>
            <a:rPr lang="uk-UA" sz="2400" kern="1200" dirty="0" smtClean="0"/>
            <a:t>описів справ постійного зберігання</a:t>
          </a:r>
          <a:endParaRPr lang="ru-RU" sz="2400" b="1" kern="1200" noProof="0" dirty="0">
            <a:latin typeface="Arial Narrow" panose="020B0606020202030204" pitchFamily="34" charset="0"/>
          </a:endParaRPr>
        </a:p>
      </dsp:txBody>
      <dsp:txXfrm>
        <a:off x="3351332" y="161171"/>
        <a:ext cx="1727817" cy="1488537"/>
      </dsp:txXfrm>
    </dsp:sp>
    <dsp:sp modelId="{0B286886-D3C9-46BE-8929-39F178BEAD8B}">
      <dsp:nvSpPr>
        <dsp:cNvPr id="0" name=""/>
        <dsp:cNvSpPr/>
      </dsp:nvSpPr>
      <dsp:spPr>
        <a:xfrm rot="7391323">
          <a:off x="6880277" y="782541"/>
          <a:ext cx="633115"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2B3B41F-7C33-430E-9DB1-24EEF25195CB}">
      <dsp:nvSpPr>
        <dsp:cNvPr id="0" name=""/>
        <dsp:cNvSpPr/>
      </dsp:nvSpPr>
      <dsp:spPr>
        <a:xfrm>
          <a:off x="5726303" y="169597"/>
          <a:ext cx="2549841" cy="1552758"/>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описів справ з кадрових питань (особового складу)</a:t>
          </a:r>
          <a:endParaRPr lang="ru-RU" sz="2400" b="1" kern="1200" noProof="0" dirty="0">
            <a:latin typeface="Arial Narrow" panose="020B0606020202030204" pitchFamily="34" charset="0"/>
          </a:endParaRPr>
        </a:p>
      </dsp:txBody>
      <dsp:txXfrm>
        <a:off x="5771782" y="215076"/>
        <a:ext cx="2458883" cy="1461800"/>
      </dsp:txXfrm>
    </dsp:sp>
    <dsp:sp modelId="{E69F583F-8892-4E8C-A819-9EF07121ADFE}">
      <dsp:nvSpPr>
        <dsp:cNvPr id="0" name=""/>
        <dsp:cNvSpPr/>
      </dsp:nvSpPr>
      <dsp:spPr>
        <a:xfrm rot="13938653">
          <a:off x="6171096" y="4850059"/>
          <a:ext cx="840507"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7C7C6C0-F259-4FCB-ADA2-42B995EE509B}">
      <dsp:nvSpPr>
        <dsp:cNvPr id="0" name=""/>
        <dsp:cNvSpPr/>
      </dsp:nvSpPr>
      <dsp:spPr>
        <a:xfrm>
          <a:off x="5968385" y="4681342"/>
          <a:ext cx="2004057" cy="1009018"/>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err="1" smtClean="0"/>
            <a:t>номенклатур</a:t>
          </a:r>
          <a:r>
            <a:rPr lang="uk-UA" sz="2400" kern="1200" dirty="0" smtClean="0"/>
            <a:t> справ</a:t>
          </a:r>
          <a:endParaRPr lang="ru-RU" sz="2400" b="1" kern="1200" noProof="0" dirty="0">
            <a:latin typeface="Arial Narrow" panose="020B0606020202030204" pitchFamily="34" charset="0"/>
          </a:endParaRPr>
        </a:p>
      </dsp:txBody>
      <dsp:txXfrm>
        <a:off x="5997938" y="4710895"/>
        <a:ext cx="1944951" cy="949912"/>
      </dsp:txXfrm>
    </dsp:sp>
    <dsp:sp modelId="{39179112-85E8-4E60-9A32-01152C477E59}">
      <dsp:nvSpPr>
        <dsp:cNvPr id="0" name=""/>
        <dsp:cNvSpPr/>
      </dsp:nvSpPr>
      <dsp:spPr>
        <a:xfrm rot="18150748">
          <a:off x="3806754" y="4823783"/>
          <a:ext cx="872961"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62F195E-8E62-4673-AAE7-8854A18B25B8}">
      <dsp:nvSpPr>
        <dsp:cNvPr id="0" name=""/>
        <dsp:cNvSpPr/>
      </dsp:nvSpPr>
      <dsp:spPr>
        <a:xfrm>
          <a:off x="2996454" y="4677452"/>
          <a:ext cx="2268113" cy="1022544"/>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інструкцій з діловодства</a:t>
          </a:r>
          <a:endParaRPr lang="ru-RU" sz="2400" b="1" kern="1200" noProof="0" dirty="0">
            <a:latin typeface="Arial Narrow" panose="020B0606020202030204" pitchFamily="34" charset="0"/>
          </a:endParaRPr>
        </a:p>
      </dsp:txBody>
      <dsp:txXfrm>
        <a:off x="3026403" y="4707401"/>
        <a:ext cx="2208215" cy="962646"/>
      </dsp:txXfrm>
    </dsp:sp>
    <dsp:sp modelId="{43335F25-283B-41A4-B172-B0E7E461497D}">
      <dsp:nvSpPr>
        <dsp:cNvPr id="0" name=""/>
        <dsp:cNvSpPr/>
      </dsp:nvSpPr>
      <dsp:spPr>
        <a:xfrm rot="1743929">
          <a:off x="2686172" y="2363009"/>
          <a:ext cx="693627"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DA00265-E374-42EE-9F4D-D64E2B80DBFD}">
      <dsp:nvSpPr>
        <dsp:cNvPr id="0" name=""/>
        <dsp:cNvSpPr/>
      </dsp:nvSpPr>
      <dsp:spPr>
        <a:xfrm>
          <a:off x="518786" y="990399"/>
          <a:ext cx="2125455" cy="1891606"/>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положень про служби діловодства</a:t>
          </a:r>
          <a:endParaRPr lang="ru-RU" sz="2400" b="1" kern="1200" noProof="0" dirty="0">
            <a:latin typeface="Arial Narrow" panose="020B0606020202030204" pitchFamily="34" charset="0"/>
          </a:endParaRPr>
        </a:p>
      </dsp:txBody>
      <dsp:txXfrm>
        <a:off x="574189" y="1045802"/>
        <a:ext cx="2014649" cy="1780800"/>
      </dsp:txXfrm>
    </dsp:sp>
    <dsp:sp modelId="{FA27C6C9-6900-4540-9B96-FDD1EE1121C7}">
      <dsp:nvSpPr>
        <dsp:cNvPr id="0" name=""/>
        <dsp:cNvSpPr/>
      </dsp:nvSpPr>
      <dsp:spPr>
        <a:xfrm rot="20524863">
          <a:off x="1140373" y="3840649"/>
          <a:ext cx="1133749"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7A9F5DA-11F7-4D22-83E0-A819B204661C}">
      <dsp:nvSpPr>
        <dsp:cNvPr id="0" name=""/>
        <dsp:cNvSpPr/>
      </dsp:nvSpPr>
      <dsp:spPr>
        <a:xfrm>
          <a:off x="504119" y="3165447"/>
          <a:ext cx="2089658" cy="2014392"/>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положень про архівні підрозділи та ЕК</a:t>
          </a:r>
          <a:endParaRPr lang="ru-RU" sz="2400" b="1" kern="1200" noProof="0" dirty="0">
            <a:latin typeface="Arial Narrow" panose="020B0606020202030204" pitchFamily="34" charset="0"/>
          </a:endParaRPr>
        </a:p>
      </dsp:txBody>
      <dsp:txXfrm>
        <a:off x="563119" y="3224447"/>
        <a:ext cx="1971658" cy="1896392"/>
      </dsp:txXfrm>
    </dsp:sp>
    <dsp:sp modelId="{83420BBF-1033-4993-884F-D040C008560E}">
      <dsp:nvSpPr>
        <dsp:cNvPr id="0" name=""/>
        <dsp:cNvSpPr/>
      </dsp:nvSpPr>
      <dsp:spPr>
        <a:xfrm rot="8613102">
          <a:off x="7888416" y="2468254"/>
          <a:ext cx="581602"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858C805-520A-4C5A-ADB5-9A088A392CC8}">
      <dsp:nvSpPr>
        <dsp:cNvPr id="0" name=""/>
        <dsp:cNvSpPr/>
      </dsp:nvSpPr>
      <dsp:spPr>
        <a:xfrm>
          <a:off x="8431645" y="973474"/>
          <a:ext cx="2740306" cy="1900241"/>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актів про вилучення для знищення документів, не внесених до НАФ</a:t>
          </a:r>
          <a:endParaRPr lang="ru-RU" sz="2400" b="1" kern="1200" noProof="0" dirty="0">
            <a:latin typeface="Arial Narrow" panose="020B0606020202030204" pitchFamily="34" charset="0"/>
          </a:endParaRPr>
        </a:p>
      </dsp:txBody>
      <dsp:txXfrm>
        <a:off x="8487301" y="1029130"/>
        <a:ext cx="2628994" cy="1788929"/>
      </dsp:txXfrm>
    </dsp:sp>
    <dsp:sp modelId="{9B9125C4-07C0-4EFC-A8F5-14F80A1BEB69}">
      <dsp:nvSpPr>
        <dsp:cNvPr id="0" name=""/>
        <dsp:cNvSpPr/>
      </dsp:nvSpPr>
      <dsp:spPr>
        <a:xfrm rot="11591962">
          <a:off x="8702907" y="3252966"/>
          <a:ext cx="1005739" cy="635055"/>
        </a:xfrm>
        <a:prstGeom prst="leftArrow">
          <a:avLst>
            <a:gd name="adj1" fmla="val 60000"/>
            <a:gd name="adj2" fmla="val 50000"/>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9A54C61-AF85-4CA9-8672-6F8F284C43F7}">
      <dsp:nvSpPr>
        <dsp:cNvPr id="0" name=""/>
        <dsp:cNvSpPr/>
      </dsp:nvSpPr>
      <dsp:spPr>
        <a:xfrm>
          <a:off x="8466265" y="3114307"/>
          <a:ext cx="2671083" cy="2197536"/>
        </a:xfrm>
        <a:prstGeom prst="roundRect">
          <a:avLst>
            <a:gd name="adj" fmla="val 10000"/>
          </a:avLst>
        </a:prstGeom>
        <a:solidFill>
          <a:schemeClr val="dk2">
            <a:hueOff val="0"/>
            <a:satOff val="0"/>
            <a:lumOff val="0"/>
            <a:alphaOff val="0"/>
          </a:schemeClr>
        </a:solidFill>
        <a:ln>
          <a:noFill/>
        </a:ln>
        <a:effectLst>
          <a:outerShdw blurRad="50800" dist="12700" dir="5400000" algn="ctr"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t>актів про невиправні пошкодження справ (документів) НАФ</a:t>
          </a:r>
          <a:endParaRPr lang="ru-RU" sz="2400" b="1" kern="1200" noProof="0" dirty="0">
            <a:latin typeface="Arial Narrow" panose="020B0606020202030204" pitchFamily="34" charset="0"/>
          </a:endParaRPr>
        </a:p>
      </dsp:txBody>
      <dsp:txXfrm>
        <a:off x="8530629" y="3178671"/>
        <a:ext cx="2542355" cy="2068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AE8D22-40F3-4E92-A922-E848113AE9FB}">
      <dsp:nvSpPr>
        <dsp:cNvPr id="0" name=""/>
        <dsp:cNvSpPr/>
      </dsp:nvSpPr>
      <dsp:spPr>
        <a:xfrm>
          <a:off x="1534260" y="0"/>
          <a:ext cx="8419943" cy="1793262"/>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endParaRPr lang="ru-RU" sz="3600" kern="1200" dirty="0"/>
        </a:p>
      </dsp:txBody>
      <dsp:txXfrm>
        <a:off x="2767332" y="262617"/>
        <a:ext cx="5953799" cy="1268028"/>
      </dsp:txXfrm>
    </dsp:sp>
    <dsp:sp modelId="{9CD0783D-11F2-40E9-8A1F-4147EDE71DF9}">
      <dsp:nvSpPr>
        <dsp:cNvPr id="0" name=""/>
        <dsp:cNvSpPr/>
      </dsp:nvSpPr>
      <dsp:spPr>
        <a:xfrm rot="17949762">
          <a:off x="1442228" y="1298824"/>
          <a:ext cx="1031400" cy="1028164"/>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7969B0-4F7B-45C8-BDE2-AB7378415820}">
      <dsp:nvSpPr>
        <dsp:cNvPr id="0" name=""/>
        <dsp:cNvSpPr/>
      </dsp:nvSpPr>
      <dsp:spPr>
        <a:xfrm>
          <a:off x="373229" y="2283002"/>
          <a:ext cx="1740476" cy="3070454"/>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latin typeface="Times New Roman" panose="02020603050405020304" pitchFamily="18" charset="0"/>
              <a:cs typeface="Times New Roman" panose="02020603050405020304" pitchFamily="18" charset="0"/>
            </a:rPr>
            <a:t>описів справ тривалого (понад 10 років) зберігання</a:t>
          </a:r>
          <a:endParaRPr lang="ru-RU" sz="2400" kern="1200" dirty="0">
            <a:latin typeface="Times New Roman" panose="02020603050405020304" pitchFamily="18" charset="0"/>
            <a:cs typeface="Times New Roman" panose="02020603050405020304" pitchFamily="18" charset="0"/>
          </a:endParaRPr>
        </a:p>
      </dsp:txBody>
      <dsp:txXfrm>
        <a:off x="424206" y="2333979"/>
        <a:ext cx="1638522" cy="2968500"/>
      </dsp:txXfrm>
    </dsp:sp>
    <dsp:sp modelId="{A6DDD362-25A7-4A30-B548-02510CE1AA03}">
      <dsp:nvSpPr>
        <dsp:cNvPr id="0" name=""/>
        <dsp:cNvSpPr/>
      </dsp:nvSpPr>
      <dsp:spPr>
        <a:xfrm rot="16471857">
          <a:off x="3952632" y="1461298"/>
          <a:ext cx="543945" cy="1028164"/>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6E326C-FE20-4240-9743-63F2822BC907}">
      <dsp:nvSpPr>
        <dsp:cNvPr id="0" name=""/>
        <dsp:cNvSpPr/>
      </dsp:nvSpPr>
      <dsp:spPr>
        <a:xfrm>
          <a:off x="2538330" y="2298182"/>
          <a:ext cx="3140801" cy="3222129"/>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uk-UA" sz="2400" kern="1200" dirty="0" smtClean="0">
              <a:latin typeface="Times New Roman" panose="02020603050405020304" pitchFamily="18" charset="0"/>
              <a:cs typeface="Times New Roman" panose="02020603050405020304" pitchFamily="18" charset="0"/>
            </a:rPr>
            <a:t>актів про невиправні пошкодження справ (документів) тривалого (понад 10 років) зберігання та з кадрових питань (особового складу)</a:t>
          </a:r>
          <a:endParaRPr lang="ru-RU" sz="2400" kern="1200" dirty="0">
            <a:latin typeface="Times New Roman" panose="02020603050405020304" pitchFamily="18" charset="0"/>
            <a:cs typeface="Times New Roman" panose="02020603050405020304" pitchFamily="18" charset="0"/>
          </a:endParaRPr>
        </a:p>
      </dsp:txBody>
      <dsp:txXfrm>
        <a:off x="2630321" y="2390173"/>
        <a:ext cx="2956819" cy="30381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AE8D22-40F3-4E92-A922-E848113AE9FB}">
      <dsp:nvSpPr>
        <dsp:cNvPr id="0" name=""/>
        <dsp:cNvSpPr/>
      </dsp:nvSpPr>
      <dsp:spPr>
        <a:xfrm>
          <a:off x="1632198" y="2884509"/>
          <a:ext cx="3840461" cy="2018510"/>
        </a:xfrm>
        <a:prstGeom prst="ellipse">
          <a:avLst/>
        </a:prstGeom>
        <a:solidFill>
          <a:schemeClr val="accent1">
            <a:shade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tx1"/>
              </a:solidFill>
              <a:latin typeface="Times New Roman" panose="02020603050405020304" pitchFamily="18" charset="0"/>
              <a:cs typeface="Times New Roman" panose="02020603050405020304" pitchFamily="18" charset="0"/>
            </a:rPr>
            <a:t>Чотири групи справ</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2194620" y="3180113"/>
        <a:ext cx="2715617" cy="1427302"/>
      </dsp:txXfrm>
    </dsp:sp>
    <dsp:sp modelId="{9CD0783D-11F2-40E9-8A1F-4147EDE71DF9}">
      <dsp:nvSpPr>
        <dsp:cNvPr id="0" name=""/>
        <dsp:cNvSpPr/>
      </dsp:nvSpPr>
      <dsp:spPr>
        <a:xfrm rot="2338517">
          <a:off x="865833" y="3094644"/>
          <a:ext cx="1093712" cy="682584"/>
        </a:xfrm>
        <a:prstGeom prst="lef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7969B0-4F7B-45C8-BDE2-AB7378415820}">
      <dsp:nvSpPr>
        <dsp:cNvPr id="0" name=""/>
        <dsp:cNvSpPr/>
      </dsp:nvSpPr>
      <dsp:spPr>
        <a:xfrm>
          <a:off x="0" y="1868717"/>
          <a:ext cx="2552480" cy="1158464"/>
        </a:xfrm>
        <a:prstGeom prst="roundRect">
          <a:avLst>
            <a:gd name="adj" fmla="val 10000"/>
          </a:avLst>
        </a:prstGeom>
        <a:solidFill>
          <a:schemeClr val="accent1">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ru-RU" sz="3200" kern="1200" dirty="0" smtClean="0">
              <a:solidFill>
                <a:schemeClr val="tx1"/>
              </a:solidFill>
              <a:latin typeface="Times New Roman" panose="02020603050405020304" pitchFamily="18" charset="0"/>
              <a:cs typeface="Times New Roman" panose="02020603050405020304" pitchFamily="18" charset="0"/>
            </a:rPr>
            <a:t>п</a:t>
          </a:r>
          <a:r>
            <a:rPr lang="uk-UA" sz="3200" kern="1200" dirty="0" smtClean="0">
              <a:solidFill>
                <a:schemeClr val="tx1"/>
              </a:solidFill>
              <a:latin typeface="Times New Roman" panose="02020603050405020304" pitchFamily="18" charset="0"/>
              <a:cs typeface="Times New Roman" panose="02020603050405020304" pitchFamily="18" charset="0"/>
            </a:rPr>
            <a:t>остійного зберігання</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33930" y="1902647"/>
        <a:ext cx="2484620" cy="1090604"/>
      </dsp:txXfrm>
    </dsp:sp>
    <dsp:sp modelId="{A1CACF57-1052-4D7F-B6BD-2ED3577B8852}">
      <dsp:nvSpPr>
        <dsp:cNvPr id="0" name=""/>
        <dsp:cNvSpPr/>
      </dsp:nvSpPr>
      <dsp:spPr>
        <a:xfrm rot="5400000" flipV="1">
          <a:off x="2867947" y="1837327"/>
          <a:ext cx="1470252" cy="776644"/>
        </a:xfrm>
        <a:prstGeom prst="leftArrow">
          <a:avLst>
            <a:gd name="adj1" fmla="val 60000"/>
            <a:gd name="adj2" fmla="val 50000"/>
          </a:avLst>
        </a:prstGeom>
        <a:solidFill>
          <a:schemeClr val="accent1">
            <a:shade val="90000"/>
            <a:hueOff val="275999"/>
            <a:satOff val="-5608"/>
            <a:lumOff val="183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3BB733-2868-4A6E-99BE-FE9324B4E79A}">
      <dsp:nvSpPr>
        <dsp:cNvPr id="0" name=""/>
        <dsp:cNvSpPr/>
      </dsp:nvSpPr>
      <dsp:spPr>
        <a:xfrm>
          <a:off x="0" y="0"/>
          <a:ext cx="4084473" cy="1507547"/>
        </a:xfrm>
        <a:prstGeom prst="roundRect">
          <a:avLst>
            <a:gd name="adj" fmla="val 10000"/>
          </a:avLst>
        </a:prstGeom>
        <a:solidFill>
          <a:schemeClr val="accent1">
            <a:shade val="50000"/>
            <a:hueOff val="264907"/>
            <a:satOff val="-6609"/>
            <a:lumOff val="231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tx1"/>
              </a:solidFill>
              <a:latin typeface="Times New Roman" panose="02020603050405020304" pitchFamily="18" charset="0"/>
              <a:cs typeface="Times New Roman" panose="02020603050405020304" pitchFamily="18" charset="0"/>
            </a:rPr>
            <a:t>тривалого (понад 10 років) зберігання</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44155" y="44155"/>
        <a:ext cx="3996163" cy="1419237"/>
      </dsp:txXfrm>
    </dsp:sp>
    <dsp:sp modelId="{A6DDD362-25A7-4A30-B548-02510CE1AA03}">
      <dsp:nvSpPr>
        <dsp:cNvPr id="0" name=""/>
        <dsp:cNvSpPr/>
      </dsp:nvSpPr>
      <dsp:spPr>
        <a:xfrm rot="7528295">
          <a:off x="4161382" y="1776458"/>
          <a:ext cx="2512201" cy="682584"/>
        </a:xfrm>
        <a:prstGeom prst="leftArrow">
          <a:avLst>
            <a:gd name="adj1" fmla="val 60000"/>
            <a:gd name="adj2" fmla="val 50000"/>
          </a:avLst>
        </a:prstGeom>
        <a:solidFill>
          <a:schemeClr val="accent1">
            <a:shade val="90000"/>
            <a:hueOff val="551999"/>
            <a:satOff val="-11215"/>
            <a:lumOff val="3660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6E326C-FE20-4240-9743-63F2822BC907}">
      <dsp:nvSpPr>
        <dsp:cNvPr id="0" name=""/>
        <dsp:cNvSpPr/>
      </dsp:nvSpPr>
      <dsp:spPr>
        <a:xfrm>
          <a:off x="6207053" y="29030"/>
          <a:ext cx="4325334" cy="1597594"/>
        </a:xfrm>
        <a:prstGeom prst="roundRect">
          <a:avLst>
            <a:gd name="adj" fmla="val 10000"/>
          </a:avLst>
        </a:prstGeom>
        <a:solidFill>
          <a:schemeClr val="accent1">
            <a:shade val="50000"/>
            <a:hueOff val="529814"/>
            <a:satOff val="-13218"/>
            <a:lumOff val="4625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ru-RU" sz="3200" kern="1200" dirty="0" err="1" smtClean="0">
              <a:solidFill>
                <a:schemeClr val="tx1"/>
              </a:solidFill>
              <a:latin typeface="Times New Roman" panose="02020603050405020304" pitchFamily="18" charset="0"/>
              <a:cs typeface="Times New Roman" panose="02020603050405020304" pitchFamily="18" charset="0"/>
            </a:rPr>
            <a:t>тимчасового</a:t>
          </a:r>
          <a:r>
            <a:rPr lang="ru-RU"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err="1" smtClean="0">
              <a:solidFill>
                <a:schemeClr val="tx1"/>
              </a:solidFill>
              <a:latin typeface="Times New Roman" panose="02020603050405020304" pitchFamily="18" charset="0"/>
              <a:cs typeface="Times New Roman" panose="02020603050405020304" pitchFamily="18" charset="0"/>
            </a:rPr>
            <a:t>збер</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err="1" smtClean="0">
              <a:solidFill>
                <a:schemeClr val="tx1"/>
              </a:solidFill>
              <a:latin typeface="Times New Roman" panose="02020603050405020304" pitchFamily="18" charset="0"/>
              <a:cs typeface="Times New Roman" panose="02020603050405020304" pitchFamily="18" charset="0"/>
            </a:rPr>
            <a:t>гання</a:t>
          </a:r>
          <a:r>
            <a:rPr lang="ru-RU" sz="3200" kern="1200" dirty="0" smtClean="0">
              <a:solidFill>
                <a:schemeClr val="tx1"/>
              </a:solidFill>
              <a:latin typeface="Times New Roman" panose="02020603050405020304" pitchFamily="18" charset="0"/>
              <a:cs typeface="Times New Roman" panose="02020603050405020304" pitchFamily="18" charset="0"/>
            </a:rPr>
            <a:t> (до 10 рок</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smtClean="0">
              <a:solidFill>
                <a:schemeClr val="tx1"/>
              </a:solidFill>
              <a:latin typeface="Times New Roman" panose="02020603050405020304" pitchFamily="18" charset="0"/>
              <a:cs typeface="Times New Roman" panose="02020603050405020304" pitchFamily="18" charset="0"/>
            </a:rPr>
            <a:t>в </a:t>
          </a:r>
          <a:r>
            <a:rPr lang="ru-RU" sz="3200" kern="1200" dirty="0" err="1" smtClean="0">
              <a:solidFill>
                <a:schemeClr val="tx1"/>
              </a:solidFill>
              <a:latin typeface="Times New Roman" panose="02020603050405020304" pitchFamily="18" charset="0"/>
              <a:cs typeface="Times New Roman" panose="02020603050405020304" pitchFamily="18" charset="0"/>
            </a:rPr>
            <a:t>включно</a:t>
          </a:r>
          <a:r>
            <a:rPr lang="ru-RU" sz="3200" kern="1200" dirty="0" smtClean="0">
              <a:solidFill>
                <a:schemeClr val="tx1"/>
              </a:solidFill>
              <a:latin typeface="Times New Roman" panose="02020603050405020304" pitchFamily="18" charset="0"/>
              <a:cs typeface="Times New Roman" panose="02020603050405020304" pitchFamily="18" charset="0"/>
            </a:rPr>
            <a:t>)</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6253845" y="75822"/>
        <a:ext cx="4231750" cy="1504010"/>
      </dsp:txXfrm>
    </dsp:sp>
    <dsp:sp modelId="{9C05F79E-BD1F-45C0-B32C-9FF4A37EBC1F}">
      <dsp:nvSpPr>
        <dsp:cNvPr id="0" name=""/>
        <dsp:cNvSpPr/>
      </dsp:nvSpPr>
      <dsp:spPr>
        <a:xfrm rot="20447647" flipH="1">
          <a:off x="5298861" y="3185266"/>
          <a:ext cx="994056" cy="682584"/>
        </a:xfrm>
        <a:prstGeom prst="leftArrow">
          <a:avLst>
            <a:gd name="adj1" fmla="val 60000"/>
            <a:gd name="adj2" fmla="val 50000"/>
          </a:avLst>
        </a:prstGeom>
        <a:solidFill>
          <a:schemeClr val="accent1">
            <a:shade val="90000"/>
            <a:hueOff val="275999"/>
            <a:satOff val="-5608"/>
            <a:lumOff val="183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24DC25-1FDF-4CE3-8A61-EA1A44FCB7BE}">
      <dsp:nvSpPr>
        <dsp:cNvPr id="0" name=""/>
        <dsp:cNvSpPr/>
      </dsp:nvSpPr>
      <dsp:spPr>
        <a:xfrm>
          <a:off x="6350514" y="1959294"/>
          <a:ext cx="4275574" cy="2594986"/>
        </a:xfrm>
        <a:prstGeom prst="roundRect">
          <a:avLst>
            <a:gd name="adj" fmla="val 10000"/>
          </a:avLst>
        </a:prstGeom>
        <a:solidFill>
          <a:schemeClr val="accent1">
            <a:shade val="50000"/>
            <a:hueOff val="264907"/>
            <a:satOff val="-6609"/>
            <a:lumOff val="231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ru-RU" sz="3200" kern="1200" dirty="0" smtClean="0">
              <a:solidFill>
                <a:schemeClr val="tx1"/>
              </a:solidFill>
              <a:latin typeface="Times New Roman" panose="02020603050405020304" pitchFamily="18" charset="0"/>
              <a:cs typeface="Times New Roman" panose="02020603050405020304" pitchFamily="18" charset="0"/>
            </a:rPr>
            <a:t>т</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err="1" smtClean="0">
              <a:solidFill>
                <a:schemeClr val="tx1"/>
              </a:solidFill>
              <a:latin typeface="Times New Roman" panose="02020603050405020304" pitchFamily="18" charset="0"/>
              <a:cs typeface="Times New Roman" panose="02020603050405020304" pitchFamily="18" charset="0"/>
            </a:rPr>
            <a:t>що</a:t>
          </a:r>
          <a:r>
            <a:rPr lang="ru-RU" sz="3200" kern="1200" dirty="0" smtClean="0">
              <a:solidFill>
                <a:schemeClr val="tx1"/>
              </a:solidFill>
              <a:latin typeface="Times New Roman" panose="02020603050405020304" pitchFamily="18" charset="0"/>
              <a:cs typeface="Times New Roman" panose="02020603050405020304" pitchFamily="18" charset="0"/>
            </a:rPr>
            <a:t> п</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err="1" smtClean="0">
              <a:solidFill>
                <a:schemeClr val="tx1"/>
              </a:solidFill>
              <a:latin typeface="Times New Roman" panose="02020603050405020304" pitchFamily="18" charset="0"/>
              <a:cs typeface="Times New Roman" panose="02020603050405020304" pitchFamily="18" charset="0"/>
            </a:rPr>
            <a:t>длягають</a:t>
          </a:r>
          <a:r>
            <a:rPr lang="ru-RU"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err="1" smtClean="0">
              <a:solidFill>
                <a:schemeClr val="tx1"/>
              </a:solidFill>
              <a:latin typeface="Times New Roman" panose="02020603050405020304" pitchFamily="18" charset="0"/>
              <a:cs typeface="Times New Roman" panose="02020603050405020304" pitchFamily="18" charset="0"/>
            </a:rPr>
            <a:t>знищенню</a:t>
          </a:r>
          <a:r>
            <a:rPr lang="ru-RU" sz="3200" kern="1200" dirty="0" smtClean="0">
              <a:solidFill>
                <a:schemeClr val="tx1"/>
              </a:solidFill>
              <a:latin typeface="Times New Roman" panose="02020603050405020304" pitchFamily="18" charset="0"/>
              <a:cs typeface="Times New Roman" panose="02020603050405020304" pitchFamily="18" charset="0"/>
            </a:rPr>
            <a:t> у </a:t>
          </a:r>
          <a:r>
            <a:rPr lang="ru-RU" sz="3200" kern="1200" dirty="0" err="1" smtClean="0">
              <a:solidFill>
                <a:schemeClr val="tx1"/>
              </a:solidFill>
              <a:latin typeface="Times New Roman" panose="02020603050405020304" pitchFamily="18" charset="0"/>
              <a:cs typeface="Times New Roman" panose="02020603050405020304" pitchFamily="18" charset="0"/>
            </a:rPr>
            <a:t>зв’язку</a:t>
          </a:r>
          <a:r>
            <a:rPr lang="ru-RU" sz="3200" kern="1200" dirty="0" smtClean="0">
              <a:solidFill>
                <a:schemeClr val="tx1"/>
              </a:solidFill>
              <a:latin typeface="Times New Roman" panose="02020603050405020304" pitchFamily="18" charset="0"/>
              <a:cs typeface="Times New Roman" panose="02020603050405020304" pitchFamily="18" charset="0"/>
            </a:rPr>
            <a:t>  </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smtClean="0">
              <a:solidFill>
                <a:schemeClr val="tx1"/>
              </a:solidFill>
              <a:latin typeface="Times New Roman" panose="02020603050405020304" pitchFamily="18" charset="0"/>
              <a:cs typeface="Times New Roman" panose="02020603050405020304" pitchFamily="18" charset="0"/>
            </a:rPr>
            <a:t>з </a:t>
          </a:r>
          <a:r>
            <a:rPr lang="ru-RU" sz="3200" kern="1200" dirty="0" err="1" smtClean="0">
              <a:solidFill>
                <a:schemeClr val="tx1"/>
              </a:solidFill>
              <a:latin typeface="Times New Roman" panose="02020603050405020304" pitchFamily="18" charset="0"/>
              <a:cs typeface="Times New Roman" panose="02020603050405020304" pitchFamily="18" charset="0"/>
            </a:rPr>
            <a:t>зак</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err="1" smtClean="0">
              <a:solidFill>
                <a:schemeClr val="tx1"/>
              </a:solidFill>
              <a:latin typeface="Times New Roman" panose="02020603050405020304" pitchFamily="18" charset="0"/>
              <a:cs typeface="Times New Roman" panose="02020603050405020304" pitchFamily="18" charset="0"/>
            </a:rPr>
            <a:t>нченням</a:t>
          </a:r>
          <a:r>
            <a:rPr lang="ru-RU" sz="3200" kern="1200" dirty="0" smtClean="0">
              <a:solidFill>
                <a:schemeClr val="tx1"/>
              </a:solidFill>
              <a:latin typeface="Times New Roman" panose="02020603050405020304" pitchFamily="18" charset="0"/>
              <a:cs typeface="Times New Roman" panose="02020603050405020304" pitchFamily="18" charset="0"/>
            </a:rPr>
            <a:t> строк</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smtClean="0">
              <a:solidFill>
                <a:schemeClr val="tx1"/>
              </a:solidFill>
              <a:latin typeface="Times New Roman" panose="02020603050405020304" pitchFamily="18" charset="0"/>
              <a:cs typeface="Times New Roman" panose="02020603050405020304" pitchFamily="18" charset="0"/>
            </a:rPr>
            <a:t>в </a:t>
          </a:r>
          <a:r>
            <a:rPr lang="uk-UA" sz="3200" kern="1200" dirty="0" smtClean="0">
              <a:solidFill>
                <a:schemeClr val="tx1"/>
              </a:solidFill>
              <a:latin typeface="Times New Roman" panose="02020603050405020304" pitchFamily="18" charset="0"/>
              <a:cs typeface="Times New Roman" panose="02020603050405020304" pitchFamily="18" charset="0"/>
            </a:rPr>
            <a:t>їх</a:t>
          </a:r>
          <a:r>
            <a:rPr lang="ru-RU"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err="1" smtClean="0">
              <a:solidFill>
                <a:schemeClr val="tx1"/>
              </a:solidFill>
              <a:latin typeface="Times New Roman" panose="02020603050405020304" pitchFamily="18" charset="0"/>
              <a:cs typeface="Times New Roman" panose="02020603050405020304" pitchFamily="18" charset="0"/>
            </a:rPr>
            <a:t>збер</a:t>
          </a:r>
          <a:r>
            <a:rPr lang="uk-UA" sz="3200" kern="1200" dirty="0" smtClean="0">
              <a:solidFill>
                <a:schemeClr val="tx1"/>
              </a:solidFill>
              <a:latin typeface="Times New Roman" panose="02020603050405020304" pitchFamily="18" charset="0"/>
              <a:cs typeface="Times New Roman" panose="02020603050405020304" pitchFamily="18" charset="0"/>
            </a:rPr>
            <a:t>і</a:t>
          </a:r>
          <a:r>
            <a:rPr lang="ru-RU" sz="3200" kern="1200" dirty="0" err="1" smtClean="0">
              <a:solidFill>
                <a:schemeClr val="tx1"/>
              </a:solidFill>
              <a:latin typeface="Times New Roman" panose="02020603050405020304" pitchFamily="18" charset="0"/>
              <a:cs typeface="Times New Roman" panose="02020603050405020304" pitchFamily="18" charset="0"/>
            </a:rPr>
            <a:t>гання</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6426519" y="2035299"/>
        <a:ext cx="4123564" cy="244297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3F5C80-8BC2-4F4D-B34D-78751B976034}" type="datetimeFigureOut">
              <a:rPr lang="en-US" smtClean="0"/>
              <a:t>6/18/2024</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ACC79C-DD05-40BF-8B20-9C475432452E}" type="slidenum">
              <a:rPr lang="en-US" smtClean="0"/>
              <a:t>‹#›</a:t>
            </a:fld>
            <a:endParaRPr lang="en-US"/>
          </a:p>
        </p:txBody>
      </p:sp>
    </p:spTree>
    <p:extLst>
      <p:ext uri="{BB962C8B-B14F-4D97-AF65-F5344CB8AC3E}">
        <p14:creationId xmlns:p14="http://schemas.microsoft.com/office/powerpoint/2010/main" val="348653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ED9BF3A8-3CEC-4FE1-AA61-774E902A47E9}"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E787C-7A0B-4C29-8A8D-1DB5F4BBDCF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77752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D9BF3A8-3CEC-4FE1-AA61-774E902A47E9}"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333161494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D9BF3A8-3CEC-4FE1-AA61-774E902A47E9}"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E787C-7A0B-4C29-8A8D-1DB5F4BBDCF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43228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D9BF3A8-3CEC-4FE1-AA61-774E902A47E9}"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3440132541"/>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D9BF3A8-3CEC-4FE1-AA61-774E902A47E9}"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E787C-7A0B-4C29-8A8D-1DB5F4BBDCF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72753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D9BF3A8-3CEC-4FE1-AA61-774E902A47E9}"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85764701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D9BF3A8-3CEC-4FE1-AA61-774E902A47E9}" type="datetimeFigureOut">
              <a:rPr lang="en-US" smtClean="0"/>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300296811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D9BF3A8-3CEC-4FE1-AA61-774E902A47E9}" type="datetimeFigureOut">
              <a:rPr lang="en-US" smtClean="0"/>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385383424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BF3A8-3CEC-4FE1-AA61-774E902A47E9}" type="datetimeFigureOut">
              <a:rPr lang="en-US" smtClean="0"/>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221495632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D9BF3A8-3CEC-4FE1-AA61-774E902A47E9}"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E787C-7A0B-4C29-8A8D-1DB5F4BBDCFC}" type="slidenum">
              <a:rPr lang="en-US" smtClean="0"/>
              <a:t>‹#›</a:t>
            </a:fld>
            <a:endParaRPr lang="en-US"/>
          </a:p>
        </p:txBody>
      </p:sp>
    </p:spTree>
    <p:extLst>
      <p:ext uri="{BB962C8B-B14F-4D97-AF65-F5344CB8AC3E}">
        <p14:creationId xmlns:p14="http://schemas.microsoft.com/office/powerpoint/2010/main" val="16695186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D9BF3A8-3CEC-4FE1-AA61-774E902A47E9}"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E787C-7A0B-4C29-8A8D-1DB5F4BBDCF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7550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D9BF3A8-3CEC-4FE1-AA61-774E902A47E9}" type="datetimeFigureOut">
              <a:rPr lang="en-US" smtClean="0"/>
              <a:t>6/18/2024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19E787C-7A0B-4C29-8A8D-1DB5F4BBDCF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699997"/>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ransition spd="slow">
    <p:fade/>
  </p:transition>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593272" y="1947312"/>
            <a:ext cx="9227127" cy="1325563"/>
          </a:xfrm>
        </p:spPr>
        <p:txBody>
          <a:bodyPr>
            <a:normAutofit fontScale="90000"/>
          </a:bodyPr>
          <a:lstStyle/>
          <a:p>
            <a:pPr algn="ctr"/>
            <a:r>
              <a:rPr lang="uk-UA" sz="6000" b="1" dirty="0">
                <a:solidFill>
                  <a:schemeClr val="accent2">
                    <a:lumMod val="50000"/>
                  </a:schemeClr>
                </a:solidFill>
                <a:latin typeface="Times New Roman" panose="02020603050405020304" pitchFamily="18" charset="0"/>
                <a:cs typeface="Times New Roman" panose="02020603050405020304" pitchFamily="18" charset="0"/>
              </a:rPr>
              <a:t>Експертиза цінності</a:t>
            </a:r>
            <a:br>
              <a:rPr lang="uk-UA" sz="6000" b="1" dirty="0">
                <a:solidFill>
                  <a:schemeClr val="accent2">
                    <a:lumMod val="50000"/>
                  </a:schemeClr>
                </a:solidFill>
                <a:latin typeface="Times New Roman" panose="02020603050405020304" pitchFamily="18" charset="0"/>
                <a:cs typeface="Times New Roman" panose="02020603050405020304" pitchFamily="18" charset="0"/>
              </a:rPr>
            </a:br>
            <a:r>
              <a:rPr lang="uk-UA" sz="6000" b="1" dirty="0">
                <a:solidFill>
                  <a:schemeClr val="accent2">
                    <a:lumMod val="50000"/>
                  </a:schemeClr>
                </a:solidFill>
                <a:latin typeface="Times New Roman" panose="02020603050405020304" pitchFamily="18" charset="0"/>
                <a:cs typeface="Times New Roman" panose="02020603050405020304" pitchFamily="18" charset="0"/>
              </a:rPr>
              <a:t>документів та оформлення справ</a:t>
            </a:r>
            <a:endParaRPr lang="en-US" sz="6000" b="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593272" y="4754265"/>
            <a:ext cx="9767456" cy="1696403"/>
          </a:xfrm>
        </p:spPr>
        <p:txBody>
          <a:bodyPr/>
          <a:lstStyle/>
          <a:p>
            <a:r>
              <a:rPr lang="uk-UA" dirty="0">
                <a:latin typeface="Times New Roman" panose="02020603050405020304" pitchFamily="18" charset="0"/>
                <a:cs typeface="Times New Roman" panose="02020603050405020304" pitchFamily="18" charset="0"/>
              </a:rPr>
              <a:t>Андрієнко Євгенія Юріївна – головний спеціаліст відділу організації і    </a:t>
            </a:r>
          </a:p>
          <a:p>
            <a:r>
              <a:rPr lang="uk-UA" dirty="0">
                <a:latin typeface="Times New Roman" panose="02020603050405020304" pitchFamily="18" charset="0"/>
                <a:cs typeface="Times New Roman" panose="02020603050405020304" pitchFamily="18" charset="0"/>
              </a:rPr>
              <a:t>                                                   координації архівної справи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61832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9" name="Таблица 8"/>
          <p:cNvGraphicFramePr>
            <a:graphicFrameLocks noGrp="1"/>
          </p:cNvGraphicFramePr>
          <p:nvPr/>
        </p:nvGraphicFramePr>
        <p:xfrm>
          <a:off x="1028360" y="3523767"/>
          <a:ext cx="9720262" cy="948842"/>
        </p:xfrm>
        <a:graphic>
          <a:graphicData uri="http://schemas.openxmlformats.org/drawingml/2006/table">
            <a:tbl>
              <a:tblPr/>
              <a:tblGrid>
                <a:gridCol w="3596497">
                  <a:extLst>
                    <a:ext uri="{9D8B030D-6E8A-4147-A177-3AD203B41FA5}">
                      <a16:colId xmlns:a16="http://schemas.microsoft.com/office/drawing/2014/main" xmlns="" val="1112427546"/>
                    </a:ext>
                  </a:extLst>
                </a:gridCol>
                <a:gridCol w="1944052">
                  <a:extLst>
                    <a:ext uri="{9D8B030D-6E8A-4147-A177-3AD203B41FA5}">
                      <a16:colId xmlns:a16="http://schemas.microsoft.com/office/drawing/2014/main" xmlns="" val="1527414616"/>
                    </a:ext>
                  </a:extLst>
                </a:gridCol>
                <a:gridCol w="4179713">
                  <a:extLst>
                    <a:ext uri="{9D8B030D-6E8A-4147-A177-3AD203B41FA5}">
                      <a16:colId xmlns:a16="http://schemas.microsoft.com/office/drawing/2014/main" xmlns="" val="999125762"/>
                    </a:ext>
                  </a:extLst>
                </a:gridCol>
              </a:tblGrid>
              <a:tr h="948842">
                <a:tc>
                  <a:txBody>
                    <a:bodyPr/>
                    <a:lstStyle/>
                    <a:p>
                      <a:pPr algn="l" fontAlgn="t"/>
                      <a:r>
                        <a:rPr lang="ru-RU" sz="2000" dirty="0" err="1">
                          <a:effectLst/>
                          <a:latin typeface="Times New Roman" panose="02020603050405020304" pitchFamily="18" charset="0"/>
                          <a:cs typeface="Times New Roman" panose="02020603050405020304" pitchFamily="18" charset="0"/>
                        </a:rPr>
                        <a:t>Найменування</a:t>
                      </a:r>
                      <a:r>
                        <a:rPr lang="ru-RU" sz="2000" dirty="0">
                          <a:effectLst/>
                          <a:latin typeface="Times New Roman" panose="02020603050405020304" pitchFamily="18" charset="0"/>
                          <a:cs typeface="Times New Roman" panose="02020603050405020304" pitchFamily="18" charset="0"/>
                        </a:rPr>
                        <a:t> посади особи,</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яка </a:t>
                      </a:r>
                      <a:r>
                        <a:rPr lang="ru-RU" sz="2000" dirty="0" err="1">
                          <a:effectLst/>
                          <a:latin typeface="Times New Roman" panose="02020603050405020304" pitchFamily="18" charset="0"/>
                          <a:cs typeface="Times New Roman" panose="02020603050405020304" pitchFamily="18" charset="0"/>
                        </a:rPr>
                        <a:t>склала</a:t>
                      </a:r>
                      <a:r>
                        <a:rPr lang="ru-RU" sz="2000" dirty="0">
                          <a:effectLst/>
                          <a:latin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cs typeface="Times New Roman" panose="02020603050405020304" pitchFamily="18" charset="0"/>
                        </a:rPr>
                        <a:t>положення</a:t>
                      </a:r>
                      <a:endParaRPr lang="ru-RU"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t"/>
                      <a:r>
                        <a:rPr lang="uk-UA" sz="2000" dirty="0">
                          <a:effectLst/>
                          <a:latin typeface="Times New Roman" panose="02020603050405020304" pitchFamily="18" charset="0"/>
                          <a:cs typeface="Times New Roman" panose="02020603050405020304" pitchFamily="18" charset="0"/>
                        </a:rPr>
                        <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__________</a:t>
                      </a:r>
                      <a:br>
                        <a:rPr lang="uk-UA" sz="2000" dirty="0">
                          <a:effectLst/>
                          <a:latin typeface="Times New Roman" panose="02020603050405020304" pitchFamily="18" charset="0"/>
                          <a:cs typeface="Times New Roman" panose="02020603050405020304" pitchFamily="18" charset="0"/>
                        </a:rPr>
                      </a:br>
                      <a:r>
                        <a:rPr lang="uk-UA" sz="2000" b="0" i="0" u="none" strike="noStrike" dirty="0">
                          <a:effectLst/>
                          <a:latin typeface="Times New Roman" panose="02020603050405020304" pitchFamily="18" charset="0"/>
                          <a:cs typeface="Times New Roman" panose="02020603050405020304" pitchFamily="18" charset="0"/>
                        </a:rPr>
                        <a:t>(підпис)</a:t>
                      </a:r>
                      <a:endParaRPr lang="uk-UA"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t"/>
                      <a:r>
                        <a:rPr lang="uk-UA" sz="2000" dirty="0">
                          <a:effectLst/>
                          <a:latin typeface="Times New Roman" panose="02020603050405020304" pitchFamily="18" charset="0"/>
                          <a:cs typeface="Times New Roman" panose="02020603050405020304" pitchFamily="18" charset="0"/>
                        </a:rPr>
                        <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_____________________</a:t>
                      </a:r>
                      <a:br>
                        <a:rPr lang="uk-UA" sz="2000" dirty="0">
                          <a:effectLst/>
                          <a:latin typeface="Times New Roman" panose="02020603050405020304" pitchFamily="18" charset="0"/>
                          <a:cs typeface="Times New Roman" panose="02020603050405020304" pitchFamily="18" charset="0"/>
                        </a:rPr>
                      </a:br>
                      <a:r>
                        <a:rPr lang="uk-UA" sz="2000" b="0" i="0" u="none" strike="noStrike" dirty="0">
                          <a:effectLst/>
                          <a:latin typeface="Times New Roman" panose="02020603050405020304" pitchFamily="18" charset="0"/>
                          <a:cs typeface="Times New Roman" panose="02020603050405020304" pitchFamily="18" charset="0"/>
                        </a:rPr>
                        <a:t>(ініціали, прізвище)</a:t>
                      </a:r>
                      <a:endParaRPr lang="uk-UA"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3998217992"/>
                  </a:ext>
                </a:extLst>
              </a:tr>
            </a:tbl>
          </a:graphicData>
        </a:graphic>
      </p:graphicFrame>
      <p:graphicFrame>
        <p:nvGraphicFramePr>
          <p:cNvPr id="10" name="Таблица 9"/>
          <p:cNvGraphicFramePr>
            <a:graphicFrameLocks noGrp="1"/>
          </p:cNvGraphicFramePr>
          <p:nvPr/>
        </p:nvGraphicFramePr>
        <p:xfrm>
          <a:off x="1028361" y="4750904"/>
          <a:ext cx="9720261" cy="1828800"/>
        </p:xfrm>
        <a:graphic>
          <a:graphicData uri="http://schemas.openxmlformats.org/drawingml/2006/table">
            <a:tbl>
              <a:tblPr/>
              <a:tblGrid>
                <a:gridCol w="3304889">
                  <a:extLst>
                    <a:ext uri="{9D8B030D-6E8A-4147-A177-3AD203B41FA5}">
                      <a16:colId xmlns:a16="http://schemas.microsoft.com/office/drawing/2014/main" xmlns="" val="33332422"/>
                    </a:ext>
                  </a:extLst>
                </a:gridCol>
                <a:gridCol w="3207686">
                  <a:extLst>
                    <a:ext uri="{9D8B030D-6E8A-4147-A177-3AD203B41FA5}">
                      <a16:colId xmlns:a16="http://schemas.microsoft.com/office/drawing/2014/main" xmlns="" val="357656159"/>
                    </a:ext>
                  </a:extLst>
                </a:gridCol>
                <a:gridCol w="3207686">
                  <a:extLst>
                    <a:ext uri="{9D8B030D-6E8A-4147-A177-3AD203B41FA5}">
                      <a16:colId xmlns:a16="http://schemas.microsoft.com/office/drawing/2014/main" xmlns="" val="1418297347"/>
                    </a:ext>
                  </a:extLst>
                </a:gridCol>
              </a:tblGrid>
              <a:tr h="1566091">
                <a:tc>
                  <a:txBody>
                    <a:bodyPr/>
                    <a:lstStyle/>
                    <a:p>
                      <a:pPr algn="l" fontAlgn="t"/>
                      <a:r>
                        <a:rPr lang="ru-RU" sz="2000" dirty="0">
                          <a:effectLst/>
                          <a:latin typeface="Times New Roman" panose="02020603050405020304" pitchFamily="18" charset="0"/>
                          <a:cs typeface="Times New Roman" panose="02020603050405020304" pitchFamily="18" charset="0"/>
                        </a:rPr>
                        <a:t>СХВАЛЕНО</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Протокол </a:t>
                      </a:r>
                      <a:r>
                        <a:rPr lang="ru-RU" sz="2000" dirty="0" err="1">
                          <a:effectLst/>
                          <a:latin typeface="Times New Roman" panose="02020603050405020304" pitchFamily="18" charset="0"/>
                          <a:cs typeface="Times New Roman" panose="02020603050405020304" pitchFamily="18" charset="0"/>
                        </a:rPr>
                        <a:t>засідання</a:t>
                      </a:r>
                      <a:r>
                        <a:rPr lang="ru-RU" sz="2000" dirty="0">
                          <a:effectLst/>
                          <a:latin typeface="Times New Roman" panose="02020603050405020304" pitchFamily="18" charset="0"/>
                          <a:cs typeface="Times New Roman" panose="02020603050405020304" pitchFamily="18" charset="0"/>
                        </a:rPr>
                        <a:t> ЕК</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установи</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____________ № _____</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a:r>
                        <a:rPr lang="uk-UA" sz="2000" dirty="0">
                          <a:effectLst/>
                          <a:latin typeface="Times New Roman" panose="02020603050405020304" pitchFamily="18" charset="0"/>
                          <a:cs typeface="Times New Roman" panose="02020603050405020304" pitchFamily="18" charset="0"/>
                        </a:rPr>
                        <a:t>СХВАЛЕНО</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Протокол засідання ЕК</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архівного відділу</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райдержадміністрації</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(міської ради)</a:t>
                      </a:r>
                      <a:br>
                        <a:rPr lang="uk-UA" sz="2000" dirty="0">
                          <a:effectLst/>
                          <a:latin typeface="Times New Roman" panose="02020603050405020304" pitchFamily="18" charset="0"/>
                          <a:cs typeface="Times New Roman" panose="02020603050405020304" pitchFamily="18" charset="0"/>
                        </a:rPr>
                      </a:br>
                      <a:r>
                        <a:rPr lang="uk-UA" sz="2000" dirty="0">
                          <a:effectLst/>
                          <a:latin typeface="Times New Roman" panose="02020603050405020304" pitchFamily="18" charset="0"/>
                          <a:cs typeface="Times New Roman" panose="02020603050405020304" pitchFamily="18" charset="0"/>
                        </a:rPr>
                        <a:t>____________ № _____</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a:r>
                        <a:rPr lang="ru-RU" sz="2000" dirty="0">
                          <a:effectLst/>
                          <a:latin typeface="Times New Roman" panose="02020603050405020304" pitchFamily="18" charset="0"/>
                          <a:cs typeface="Times New Roman" panose="02020603050405020304" pitchFamily="18" charset="0"/>
                        </a:rPr>
                        <a:t>ПОГОДЖЕНО</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Протокол </a:t>
                      </a:r>
                      <a:r>
                        <a:rPr lang="ru-RU" sz="2000" dirty="0" err="1">
                          <a:effectLst/>
                          <a:latin typeface="Times New Roman" panose="02020603050405020304" pitchFamily="18" charset="0"/>
                          <a:cs typeface="Times New Roman" panose="02020603050405020304" pitchFamily="18" charset="0"/>
                        </a:rPr>
                        <a:t>засідання</a:t>
                      </a:r>
                      <a:r>
                        <a:rPr lang="ru-RU" sz="2000" dirty="0">
                          <a:effectLst/>
                          <a:latin typeface="Times New Roman" panose="02020603050405020304" pitchFamily="18" charset="0"/>
                          <a:cs typeface="Times New Roman" panose="02020603050405020304" pitchFamily="18" charset="0"/>
                        </a:rPr>
                        <a:t> ЕПК</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державного </a:t>
                      </a:r>
                      <a:r>
                        <a:rPr lang="ru-RU" sz="2000" dirty="0" err="1">
                          <a:effectLst/>
                          <a:latin typeface="Times New Roman" panose="02020603050405020304" pitchFamily="18" charset="0"/>
                          <a:cs typeface="Times New Roman" panose="02020603050405020304" pitchFamily="18" charset="0"/>
                        </a:rPr>
                        <a:t>архіву</a:t>
                      </a:r>
                      <a:r>
                        <a:rPr lang="ru-RU" sz="2000" dirty="0">
                          <a:effectLst/>
                          <a:latin typeface="Times New Roman" panose="02020603050405020304" pitchFamily="18" charset="0"/>
                          <a:cs typeface="Times New Roman" panose="02020603050405020304" pitchFamily="18" charset="0"/>
                        </a:rPr>
                        <a:t/>
                      </a:r>
                      <a:br>
                        <a:rPr lang="ru-RU" sz="2000" dirty="0">
                          <a:effectLst/>
                          <a:latin typeface="Times New Roman" panose="02020603050405020304" pitchFamily="18" charset="0"/>
                          <a:cs typeface="Times New Roman" panose="02020603050405020304" pitchFamily="18" charset="0"/>
                        </a:rPr>
                      </a:br>
                      <a:r>
                        <a:rPr lang="ru-RU" sz="2000" dirty="0">
                          <a:effectLst/>
                          <a:latin typeface="Times New Roman" panose="02020603050405020304" pitchFamily="18" charset="0"/>
                          <a:cs typeface="Times New Roman" panose="02020603050405020304" pitchFamily="18" charset="0"/>
                        </a:rPr>
                        <a:t>____________ № ____</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213097606"/>
                  </a:ext>
                </a:extLst>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925289829"/>
              </p:ext>
            </p:extLst>
          </p:nvPr>
        </p:nvGraphicFramePr>
        <p:xfrm>
          <a:off x="1235869" y="0"/>
          <a:ext cx="9720262" cy="5543550"/>
        </p:xfrm>
        <a:graphic>
          <a:graphicData uri="http://schemas.openxmlformats.org/drawingml/2006/table">
            <a:tbl>
              <a:tblPr/>
              <a:tblGrid>
                <a:gridCol w="9720262">
                  <a:extLst>
                    <a:ext uri="{9D8B030D-6E8A-4147-A177-3AD203B41FA5}">
                      <a16:colId xmlns:a16="http://schemas.microsoft.com/office/drawing/2014/main" xmlns="" val="852261610"/>
                    </a:ext>
                  </a:extLst>
                </a:gridCol>
              </a:tblGrid>
              <a:tr h="2932983">
                <a:tc>
                  <a:txBody>
                    <a:bodyPr/>
                    <a:lstStyle/>
                    <a:p>
                      <a:pPr lvl="0"/>
                      <a:endParaRPr lang="uk-UA" sz="2000" dirty="0">
                        <a:latin typeface="Times New Roman" panose="02020603050405020304" pitchFamily="18" charset="0"/>
                        <a:cs typeface="Times New Roman" panose="02020603050405020304" pitchFamily="18" charset="0"/>
                      </a:endParaRPr>
                    </a:p>
                    <a:p>
                      <a:pPr marL="0" lvl="0" indent="6372225"/>
                      <a:r>
                        <a:rPr lang="uk-UA" sz="2000" dirty="0">
                          <a:latin typeface="Times New Roman" panose="02020603050405020304" pitchFamily="18" charset="0"/>
                          <a:cs typeface="Times New Roman" panose="02020603050405020304" pitchFamily="18" charset="0"/>
                        </a:rPr>
                        <a:t> ЗАТВЕРДЖЕНО</a:t>
                      </a:r>
                    </a:p>
                    <a:p>
                      <a:pPr lvl="0"/>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ропорядчий</a:t>
                      </a:r>
                      <a:r>
                        <a:rPr lang="uk-UA" sz="2000" dirty="0">
                          <a:latin typeface="Times New Roman" panose="02020603050405020304" pitchFamily="18" charset="0"/>
                          <a:cs typeface="Times New Roman" panose="02020603050405020304" pitchFamily="18" charset="0"/>
                        </a:rPr>
                        <a:t> документ</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______________ № _____</a:t>
                      </a:r>
                    </a:p>
                    <a:p>
                      <a:pPr lvl="0"/>
                      <a:endParaRPr kumimoji="0" lang="uk-UA" altLang="en-US" sz="2000" b="1" i="0" u="none" strike="noStrike" cap="none" normalizeH="0" baseline="0" dirty="0">
                        <a:ln>
                          <a:noFill/>
                        </a:ln>
                        <a:effectLst/>
                        <a:latin typeface="Times New Roman" panose="02020603050405020304" pitchFamily="18" charset="0"/>
                        <a:cs typeface="Times New Roman" panose="02020603050405020304" pitchFamily="18" charset="0"/>
                      </a:endParaRPr>
                    </a:p>
                    <a:p>
                      <a:pPr lvl="0" algn="ct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ПОЛОЖЕННЯ</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br>
                      <a:r>
                        <a:rPr kumimoji="0" lang="en-US" altLang="en-US" sz="2000" b="1" i="0" u="none" strike="noStrike" cap="none" normalizeH="0" baseline="0" dirty="0" err="1">
                          <a:ln>
                            <a:noFill/>
                          </a:ln>
                          <a:effectLst/>
                          <a:latin typeface="Times New Roman" panose="02020603050405020304" pitchFamily="18" charset="0"/>
                          <a:cs typeface="Times New Roman" panose="02020603050405020304" pitchFamily="18" charset="0"/>
                        </a:rPr>
                        <a:t>про</a:t>
                      </a: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effectLst/>
                          <a:latin typeface="Times New Roman" panose="02020603050405020304" pitchFamily="18" charset="0"/>
                          <a:cs typeface="Times New Roman" panose="02020603050405020304" pitchFamily="18" charset="0"/>
                        </a:rPr>
                        <a:t>експертну</a:t>
                      </a: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effectLst/>
                          <a:latin typeface="Times New Roman" panose="02020603050405020304" pitchFamily="18" charset="0"/>
                          <a:cs typeface="Times New Roman" panose="02020603050405020304" pitchFamily="18" charset="0"/>
                        </a:rPr>
                        <a:t>комісію</a:t>
                      </a: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effectLst/>
                          <a:latin typeface="Times New Roman" panose="02020603050405020304" pitchFamily="18" charset="0"/>
                          <a:cs typeface="Times New Roman" panose="02020603050405020304" pitchFamily="18" charset="0"/>
                        </a:rPr>
                        <a:t>найменування</a:t>
                      </a: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effectLst/>
                          <a:latin typeface="Times New Roman" panose="02020603050405020304" pitchFamily="18" charset="0"/>
                          <a:cs typeface="Times New Roman" panose="02020603050405020304" pitchFamily="18" charset="0"/>
                        </a:rPr>
                        <a:t>організації</a:t>
                      </a: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1.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Загальні</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положення</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2.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Завдання</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та</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функції</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повноваження</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ЕК</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3.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Права</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ЕК</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4.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Організація</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роботи</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ЕК</a:t>
                      </a:r>
                    </a:p>
                    <a:p>
                      <a:pPr algn="ctr" fontAlgn="t"/>
                      <a:r>
                        <a:rPr lang="uk-UA" sz="2000" dirty="0">
                          <a:effectLst/>
                          <a:latin typeface="Times New Roman" panose="02020603050405020304" pitchFamily="18" charset="0"/>
                          <a:cs typeface="Times New Roman" panose="02020603050405020304" pitchFamily="18" charset="0"/>
                        </a:rPr>
                        <a:t/>
                      </a:r>
                      <a:br>
                        <a:rPr lang="uk-UA" sz="2000" dirty="0">
                          <a:effectLst/>
                          <a:latin typeface="Times New Roman" panose="02020603050405020304" pitchFamily="18" charset="0"/>
                          <a:cs typeface="Times New Roman" panose="02020603050405020304" pitchFamily="18" charset="0"/>
                        </a:rPr>
                      </a:br>
                      <a:endParaRPr lang="uk-UA" sz="2000" dirty="0">
                        <a:effectLst/>
                        <a:latin typeface="Times New Roman" panose="02020603050405020304" pitchFamily="18" charset="0"/>
                        <a:cs typeface="Times New Roman" panose="02020603050405020304" pitchFamily="18" charset="0"/>
                      </a:endParaRPr>
                    </a:p>
                    <a:p>
                      <a:pPr algn="ctr" fontAlgn="t"/>
                      <a:r>
                        <a:rPr lang="uk-UA" sz="2000" dirty="0">
                          <a:effectLst/>
                          <a:latin typeface="Times New Roman" panose="02020603050405020304" pitchFamily="18" charset="0"/>
                          <a:cs typeface="Times New Roman" panose="02020603050405020304" pitchFamily="18" charset="0"/>
                        </a:rPr>
                        <a:t/>
                      </a:r>
                      <a:br>
                        <a:rPr lang="uk-UA" sz="2000" dirty="0">
                          <a:effectLst/>
                          <a:latin typeface="Times New Roman" panose="02020603050405020304" pitchFamily="18" charset="0"/>
                          <a:cs typeface="Times New Roman" panose="02020603050405020304" pitchFamily="18" charset="0"/>
                        </a:rPr>
                      </a:br>
                      <a:endParaRPr lang="uk-UA"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3853526317"/>
                  </a:ext>
                </a:extLst>
              </a:tr>
              <a:tr h="401612">
                <a:tc>
                  <a:txBody>
                    <a:bodyPr/>
                    <a:lstStyle/>
                    <a:p>
                      <a:pPr algn="ctr" fontAlgn="t"/>
                      <a:endParaRPr lang="uk-UA" sz="2000" dirty="0">
                        <a:effectLst/>
                        <a:latin typeface="Times New Roman" panose="02020603050405020304" pitchFamily="18" charset="0"/>
                        <a:cs typeface="Times New Roman" panose="02020603050405020304" pitchFamily="18" charset="0"/>
                      </a:endParaRPr>
                    </a:p>
                    <a:p>
                      <a:pPr algn="ctr" fontAlgn="t"/>
                      <a:endParaRPr lang="uk-UA"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600535286"/>
                  </a:ext>
                </a:extLst>
              </a:tr>
              <a:tr h="206891">
                <a:tc>
                  <a:txBody>
                    <a:bodyPr/>
                    <a:lstStyle/>
                    <a:p>
                      <a:pPr algn="ctr" fontAlgn="t"/>
                      <a:endParaRPr lang="uk-UA" sz="2000" dirty="0">
                        <a:effectLst/>
                        <a:latin typeface="Times New Roman" panose="02020603050405020304" pitchFamily="18" charset="0"/>
                        <a:cs typeface="Times New Roman" panose="02020603050405020304" pitchFamily="18" charset="0"/>
                      </a:endParaRPr>
                    </a:p>
                  </a:txBody>
                  <a:tcPr marL="9525" marR="9525" marT="9525" marB="952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340219683"/>
                  </a:ext>
                </a:extLst>
              </a:tr>
            </a:tbl>
          </a:graphicData>
        </a:graphic>
      </p:graphicFrame>
    </p:spTree>
    <p:extLst>
      <p:ext uri="{BB962C8B-B14F-4D97-AF65-F5344CB8AC3E}">
        <p14:creationId xmlns:p14="http://schemas.microsoft.com/office/powerpoint/2010/main" val="283686392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76215270-550A-70BE-8C8F-0AC815977DD6}"/>
              </a:ext>
            </a:extLst>
          </p:cNvPr>
          <p:cNvSpPr>
            <a:spLocks noGrp="1"/>
          </p:cNvSpPr>
          <p:nvPr>
            <p:ph idx="1"/>
          </p:nvPr>
        </p:nvSpPr>
        <p:spPr>
          <a:xfrm>
            <a:off x="897834" y="167486"/>
            <a:ext cx="11072191" cy="6350046"/>
          </a:xfrm>
        </p:spPr>
        <p:txBody>
          <a:bodyPr>
            <a:noAutofit/>
          </a:bodyPr>
          <a:lstStyle/>
          <a:p>
            <a:pPr marL="1225296" lvl="8" indent="0">
              <a:lnSpc>
                <a:spcPts val="1920"/>
              </a:lnSpc>
              <a:spcBef>
                <a:spcPts val="0"/>
              </a:spcBef>
              <a:spcAft>
                <a:spcPts val="0"/>
              </a:spcAft>
              <a:buNone/>
            </a:pPr>
            <a:r>
              <a:rPr lang="uk-UA" sz="1600" b="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ЗАТВЕРДЖУЮ </a:t>
            </a:r>
          </a:p>
          <a:p>
            <a:pPr marL="1225296" lvl="8" indent="0">
              <a:lnSpc>
                <a:spcPts val="1920"/>
              </a:lnSpc>
              <a:spcBef>
                <a:spcPts val="0"/>
              </a:spcBef>
              <a:spcAft>
                <a:spcPts val="0"/>
              </a:spcAft>
              <a:buNone/>
            </a:pPr>
            <a:r>
              <a:rPr lang="uk-UA" sz="1600" dirty="0">
                <a:latin typeface="Times New Roman" panose="02020603050405020304" pitchFamily="18" charset="0"/>
                <a:cs typeface="Times New Roman" panose="02020603050405020304" pitchFamily="18" charset="0"/>
              </a:rPr>
              <a:t>						Директор ТОВ «ПЕРЕМОГА»</a:t>
            </a:r>
          </a:p>
          <a:p>
            <a:pPr marL="1225296" lvl="8" indent="0">
              <a:lnSpc>
                <a:spcPts val="1920"/>
              </a:lnSpc>
              <a:spcBef>
                <a:spcPts val="0"/>
              </a:spcBef>
              <a:spcAft>
                <a:spcPts val="0"/>
              </a:spcAft>
              <a:buNone/>
            </a:pPr>
            <a:r>
              <a:rPr lang="uk-UA" sz="1600" dirty="0">
                <a:latin typeface="Times New Roman" panose="02020603050405020304" pitchFamily="18" charset="0"/>
                <a:cs typeface="Times New Roman" panose="02020603050405020304" pitchFamily="18" charset="0"/>
              </a:rPr>
              <a:t>						</a:t>
            </a:r>
            <a:r>
              <a:rPr lang="uk-UA" sz="1600" i="1" dirty="0">
                <a:solidFill>
                  <a:srgbClr val="0000FF"/>
                </a:solidFill>
                <a:latin typeface="Segoe Print" panose="02000600000000000000" pitchFamily="2" charset="0"/>
                <a:cs typeface="Times New Roman" panose="02020603050405020304" pitchFamily="18" charset="0"/>
              </a:rPr>
              <a:t>Переможець</a:t>
            </a:r>
            <a:r>
              <a:rPr lang="uk-UA" sz="1600" dirty="0">
                <a:latin typeface="Times New Roman" panose="02020603050405020304" pitchFamily="18" charset="0"/>
                <a:cs typeface="Times New Roman" panose="02020603050405020304" pitchFamily="18" charset="0"/>
              </a:rPr>
              <a:t> Олександр ПЕРЕМОЖЕЦЬ</a:t>
            </a:r>
          </a:p>
          <a:p>
            <a:pPr marL="1225296" lvl="8" indent="0">
              <a:lnSpc>
                <a:spcPts val="1920"/>
              </a:lnSpc>
              <a:spcBef>
                <a:spcPts val="0"/>
              </a:spcBef>
              <a:spcAft>
                <a:spcPts val="0"/>
              </a:spcAft>
              <a:buNone/>
            </a:pPr>
            <a:r>
              <a:rPr lang="uk-UA" sz="1600" dirty="0">
                <a:latin typeface="Times New Roman" panose="02020603050405020304" pitchFamily="18" charset="0"/>
                <a:cs typeface="Times New Roman" panose="02020603050405020304" pitchFamily="18" charset="0"/>
              </a:rPr>
              <a:t>						28.12.2023 </a:t>
            </a:r>
          </a:p>
          <a:p>
            <a:pPr algn="ctr">
              <a:lnSpc>
                <a:spcPts val="1920"/>
              </a:lnSpc>
              <a:spcBef>
                <a:spcPts val="0"/>
              </a:spcBef>
              <a:spcAft>
                <a:spcPts val="0"/>
              </a:spcAft>
            </a:pPr>
            <a:endParaRPr lang="uk-UA" sz="1600" b="1" dirty="0">
              <a:latin typeface="Times New Roman" panose="02020603050405020304" pitchFamily="18" charset="0"/>
              <a:cs typeface="Times New Roman" panose="02020603050405020304" pitchFamily="18" charset="0"/>
            </a:endParaRPr>
          </a:p>
          <a:p>
            <a:pPr algn="ctr">
              <a:lnSpc>
                <a:spcPts val="1920"/>
              </a:lnSpc>
              <a:spcBef>
                <a:spcPts val="0"/>
              </a:spcBef>
              <a:spcAft>
                <a:spcPts val="0"/>
              </a:spcAft>
            </a:pPr>
            <a:r>
              <a:rPr lang="uk-UA" sz="1600" b="1" dirty="0">
                <a:latin typeface="Times New Roman" panose="02020603050405020304" pitchFamily="18" charset="0"/>
                <a:cs typeface="Times New Roman" panose="02020603050405020304" pitchFamily="18" charset="0"/>
              </a:rPr>
              <a:t>ПЛАН </a:t>
            </a:r>
          </a:p>
          <a:p>
            <a:pPr marL="0" indent="0" algn="ctr">
              <a:lnSpc>
                <a:spcPts val="1920"/>
              </a:lnSpc>
              <a:spcBef>
                <a:spcPts val="0"/>
              </a:spcBef>
              <a:spcAft>
                <a:spcPts val="0"/>
              </a:spcAft>
              <a:buNone/>
            </a:pPr>
            <a:r>
              <a:rPr lang="uk-UA" sz="1600" b="1" dirty="0">
                <a:latin typeface="Times New Roman" panose="02020603050405020304" pitchFamily="18" charset="0"/>
                <a:cs typeface="Times New Roman" panose="02020603050405020304" pitchFamily="18" charset="0"/>
              </a:rPr>
              <a:t>роботи експертної комісії установи на 2024 рік</a:t>
            </a:r>
          </a:p>
          <a:p>
            <a:endParaRPr lang="ru-RU" sz="1600" dirty="0">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xmlns="" id="{F0826C21-7AB7-857E-C3ED-B535001C94B9}"/>
              </a:ext>
            </a:extLst>
          </p:cNvPr>
          <p:cNvGraphicFramePr>
            <a:graphicFrameLocks noGrp="1"/>
          </p:cNvGraphicFramePr>
          <p:nvPr>
            <p:extLst>
              <p:ext uri="{D42A27DB-BD31-4B8C-83A1-F6EECF244321}">
                <p14:modId xmlns:p14="http://schemas.microsoft.com/office/powerpoint/2010/main" val="1771658729"/>
              </p:ext>
            </p:extLst>
          </p:nvPr>
        </p:nvGraphicFramePr>
        <p:xfrm>
          <a:off x="307020" y="1928009"/>
          <a:ext cx="11577959" cy="4678680"/>
        </p:xfrm>
        <a:graphic>
          <a:graphicData uri="http://schemas.openxmlformats.org/drawingml/2006/table">
            <a:tbl>
              <a:tblPr firstRow="1" bandRow="1">
                <a:tableStyleId>{5C22544A-7EE6-4342-B048-85BDC9FD1C3A}</a:tableStyleId>
              </a:tblPr>
              <a:tblGrid>
                <a:gridCol w="7446310">
                  <a:extLst>
                    <a:ext uri="{9D8B030D-6E8A-4147-A177-3AD203B41FA5}">
                      <a16:colId xmlns:a16="http://schemas.microsoft.com/office/drawing/2014/main" xmlns="" val="1255207864"/>
                    </a:ext>
                  </a:extLst>
                </a:gridCol>
                <a:gridCol w="1697690">
                  <a:extLst>
                    <a:ext uri="{9D8B030D-6E8A-4147-A177-3AD203B41FA5}">
                      <a16:colId xmlns:a16="http://schemas.microsoft.com/office/drawing/2014/main" xmlns="" val="33733346"/>
                    </a:ext>
                  </a:extLst>
                </a:gridCol>
                <a:gridCol w="1420238">
                  <a:extLst>
                    <a:ext uri="{9D8B030D-6E8A-4147-A177-3AD203B41FA5}">
                      <a16:colId xmlns:a16="http://schemas.microsoft.com/office/drawing/2014/main" xmlns="" val="1766339415"/>
                    </a:ext>
                  </a:extLst>
                </a:gridCol>
                <a:gridCol w="1013721">
                  <a:extLst>
                    <a:ext uri="{9D8B030D-6E8A-4147-A177-3AD203B41FA5}">
                      <a16:colId xmlns:a16="http://schemas.microsoft.com/office/drawing/2014/main" xmlns="" val="283333319"/>
                    </a:ext>
                  </a:extLst>
                </a:gridCol>
              </a:tblGrid>
              <a:tr h="370840">
                <a:tc>
                  <a:txBody>
                    <a:bodyPr/>
                    <a:lstStyle/>
                    <a:p>
                      <a:pPr algn="ctr"/>
                      <a:r>
                        <a:rPr lang="uk-UA" sz="1200" dirty="0"/>
                        <a:t>Завдання</a:t>
                      </a:r>
                      <a:endParaRPr lang="ru-RU" sz="1200" dirty="0"/>
                    </a:p>
                  </a:txBody>
                  <a:tcPr/>
                </a:tc>
                <a:tc>
                  <a:txBody>
                    <a:bodyPr/>
                    <a:lstStyle/>
                    <a:p>
                      <a:pPr algn="ctr"/>
                      <a:r>
                        <a:rPr lang="uk-UA" sz="1200" dirty="0"/>
                        <a:t>Строк виконання</a:t>
                      </a:r>
                      <a:endParaRPr lang="ru-RU" sz="1200" dirty="0"/>
                    </a:p>
                  </a:txBody>
                  <a:tcPr/>
                </a:tc>
                <a:tc>
                  <a:txBody>
                    <a:bodyPr/>
                    <a:lstStyle/>
                    <a:p>
                      <a:pPr algn="ctr"/>
                      <a:r>
                        <a:rPr lang="uk-UA" sz="1200" dirty="0"/>
                        <a:t>Відповідальний за виконання</a:t>
                      </a:r>
                      <a:endParaRPr lang="ru-RU" sz="1200" dirty="0"/>
                    </a:p>
                  </a:txBody>
                  <a:tcPr/>
                </a:tc>
                <a:tc>
                  <a:txBody>
                    <a:bodyPr/>
                    <a:lstStyle/>
                    <a:p>
                      <a:pPr algn="ctr"/>
                      <a:r>
                        <a:rPr lang="uk-UA" sz="1200" dirty="0"/>
                        <a:t>Відмітка про виконання</a:t>
                      </a:r>
                      <a:endParaRPr lang="ru-RU" sz="1200" dirty="0"/>
                    </a:p>
                  </a:txBody>
                  <a:tcPr/>
                </a:tc>
                <a:extLst>
                  <a:ext uri="{0D108BD9-81ED-4DB2-BD59-A6C34878D82A}">
                    <a16:rowId xmlns:a16="http://schemas.microsoft.com/office/drawing/2014/main" xmlns="" val="1807975661"/>
                  </a:ext>
                </a:extLst>
              </a:tr>
              <a:tr h="370840">
                <a:tc>
                  <a:txBody>
                    <a:bodyPr/>
                    <a:lstStyle/>
                    <a:p>
                      <a:r>
                        <a:rPr lang="uk-UA" sz="1200" dirty="0"/>
                        <a:t>Розгляд:</a:t>
                      </a:r>
                    </a:p>
                    <a:p>
                      <a:pPr marL="0" indent="0">
                        <a:buFontTx/>
                        <a:buNone/>
                      </a:pPr>
                      <a:r>
                        <a:rPr lang="uk-UA" sz="1200" dirty="0"/>
                        <a:t>- описів справ за 2022-2023 роки тривалого (понад 10 років) зберігання та з кадрових питань;</a:t>
                      </a:r>
                    </a:p>
                    <a:p>
                      <a:pPr marL="0" indent="0">
                        <a:buFontTx/>
                        <a:buNone/>
                      </a:pPr>
                      <a:r>
                        <a:rPr lang="uk-UA" sz="1200" dirty="0"/>
                        <a:t>- актів про вилучення для знищення документів, не внесених до Національного архівного фонду</a:t>
                      </a:r>
                      <a:endParaRPr lang="ru-RU" sz="1200" dirty="0"/>
                    </a:p>
                  </a:txBody>
                  <a:tcPr/>
                </a:tc>
                <a:tc>
                  <a:txBody>
                    <a:bodyPr/>
                    <a:lstStyle/>
                    <a:p>
                      <a:r>
                        <a:rPr lang="uk-UA" sz="1200" dirty="0"/>
                        <a:t>До 31.12.2024</a:t>
                      </a:r>
                      <a:endParaRPr lang="ru-RU" sz="1200" dirty="0"/>
                    </a:p>
                  </a:txBody>
                  <a:tcPr/>
                </a:tc>
                <a:tc>
                  <a:txBody>
                    <a:bodyPr/>
                    <a:lstStyle/>
                    <a:p>
                      <a:r>
                        <a:rPr lang="uk-UA" sz="1200" dirty="0" err="1"/>
                        <a:t>Степлер</a:t>
                      </a:r>
                      <a:r>
                        <a:rPr lang="uk-UA" sz="1200" dirty="0"/>
                        <a:t> П. А.</a:t>
                      </a:r>
                    </a:p>
                    <a:p>
                      <a:r>
                        <a:rPr lang="uk-UA" sz="1200" dirty="0"/>
                        <a:t>Біла В. С.</a:t>
                      </a:r>
                      <a:endParaRPr lang="ru-RU" sz="1200" dirty="0"/>
                    </a:p>
                  </a:txBody>
                  <a:tcPr/>
                </a:tc>
                <a:tc>
                  <a:txBody>
                    <a:bodyPr/>
                    <a:lstStyle/>
                    <a:p>
                      <a:endParaRPr lang="ru-RU" sz="1200" dirty="0"/>
                    </a:p>
                  </a:txBody>
                  <a:tcPr/>
                </a:tc>
                <a:extLst>
                  <a:ext uri="{0D108BD9-81ED-4DB2-BD59-A6C34878D82A}">
                    <a16:rowId xmlns:a16="http://schemas.microsoft.com/office/drawing/2014/main" xmlns="" val="2156011023"/>
                  </a:ext>
                </a:extLst>
              </a:tr>
              <a:tr h="370840">
                <a:tc>
                  <a:txBody>
                    <a:bodyPr/>
                    <a:lstStyle/>
                    <a:p>
                      <a:r>
                        <a:rPr lang="uk-UA" sz="1200" dirty="0"/>
                        <a:t>Перегляд інструкцій з діловодства закладу положення про архів та експертну комісію </a:t>
                      </a:r>
                      <a:endParaRPr lang="ru-RU" sz="1200" dirty="0"/>
                    </a:p>
                  </a:txBody>
                  <a:tcPr/>
                </a:tc>
                <a:tc>
                  <a:txBody>
                    <a:bodyPr/>
                    <a:lstStyle/>
                    <a:p>
                      <a:r>
                        <a:rPr lang="uk-UA" sz="1200" dirty="0"/>
                        <a:t>За потреби </a:t>
                      </a:r>
                      <a:endParaRPr lang="ru-RU" sz="1200" dirty="0"/>
                    </a:p>
                  </a:txBody>
                  <a:tcPr/>
                </a:tc>
                <a:tc>
                  <a:txBody>
                    <a:bodyPr/>
                    <a:lstStyle/>
                    <a:p>
                      <a:r>
                        <a:rPr lang="uk-UA" sz="1200" dirty="0"/>
                        <a:t>Верба К. Г.</a:t>
                      </a:r>
                      <a:endParaRPr lang="ru-RU" sz="1200" dirty="0"/>
                    </a:p>
                  </a:txBody>
                  <a:tcPr/>
                </a:tc>
                <a:tc>
                  <a:txBody>
                    <a:bodyPr/>
                    <a:lstStyle/>
                    <a:p>
                      <a:endParaRPr lang="ru-RU" sz="1200" dirty="0"/>
                    </a:p>
                  </a:txBody>
                  <a:tcPr/>
                </a:tc>
                <a:extLst>
                  <a:ext uri="{0D108BD9-81ED-4DB2-BD59-A6C34878D82A}">
                    <a16:rowId xmlns:a16="http://schemas.microsoft.com/office/drawing/2014/main" xmlns="" val="1053560445"/>
                  </a:ext>
                </a:extLst>
              </a:tr>
              <a:tr h="370840">
                <a:tc>
                  <a:txBody>
                    <a:bodyPr/>
                    <a:lstStyle/>
                    <a:p>
                      <a:r>
                        <a:rPr lang="uk-UA" sz="1200" dirty="0"/>
                        <a:t>Розгляд пропозицій працівників закладу щодо визначення строків зберігання документів не передбачених чинними нормативно-правовими актами</a:t>
                      </a:r>
                      <a:endParaRPr lang="ru-RU" sz="1200" dirty="0"/>
                    </a:p>
                  </a:txBody>
                  <a:tcPr/>
                </a:tc>
                <a:tc>
                  <a:txBody>
                    <a:bodyPr/>
                    <a:lstStyle/>
                    <a:p>
                      <a:r>
                        <a:rPr lang="uk-UA" sz="1200" dirty="0"/>
                        <a:t>Протягом року</a:t>
                      </a:r>
                      <a:endParaRPr lang="ru-RU" sz="1200" dirty="0"/>
                    </a:p>
                  </a:txBody>
                  <a:tcPr/>
                </a:tc>
                <a:tc>
                  <a:txBody>
                    <a:bodyPr/>
                    <a:lstStyle/>
                    <a:p>
                      <a:r>
                        <a:rPr lang="uk-UA" sz="1200" dirty="0"/>
                        <a:t>Трудова О. Л.</a:t>
                      </a:r>
                      <a:endParaRPr lang="ru-RU" sz="1200" dirty="0"/>
                    </a:p>
                  </a:txBody>
                  <a:tcPr/>
                </a:tc>
                <a:tc>
                  <a:txBody>
                    <a:bodyPr/>
                    <a:lstStyle/>
                    <a:p>
                      <a:endParaRPr lang="ru-RU" sz="1200" dirty="0"/>
                    </a:p>
                  </a:txBody>
                  <a:tcPr/>
                </a:tc>
                <a:extLst>
                  <a:ext uri="{0D108BD9-81ED-4DB2-BD59-A6C34878D82A}">
                    <a16:rowId xmlns:a16="http://schemas.microsoft.com/office/drawing/2014/main" xmlns="" val="1455770568"/>
                  </a:ext>
                </a:extLst>
              </a:tr>
              <a:tr h="370840">
                <a:tc>
                  <a:txBody>
                    <a:bodyPr/>
                    <a:lstStyle/>
                    <a:p>
                      <a:r>
                        <a:rPr lang="uk-UA" sz="1200" dirty="0"/>
                        <a:t>Проведення консультацій із працівниками закладу з питань оформлення і формування справ, упорядкування, обліку та зберігання документів</a:t>
                      </a:r>
                      <a:endParaRPr lang="ru-RU" sz="1200" dirty="0"/>
                    </a:p>
                  </a:txBody>
                  <a:tcPr/>
                </a:tc>
                <a:tc>
                  <a:txBody>
                    <a:bodyPr/>
                    <a:lstStyle/>
                    <a:p>
                      <a:r>
                        <a:rPr lang="uk-UA" sz="1200" dirty="0"/>
                        <a:t>Протягом року</a:t>
                      </a:r>
                      <a:endParaRPr lang="ru-RU" sz="1200" dirty="0"/>
                    </a:p>
                  </a:txBody>
                  <a:tcPr/>
                </a:tc>
                <a:tc>
                  <a:txBody>
                    <a:bodyPr/>
                    <a:lstStyle/>
                    <a:p>
                      <a:r>
                        <a:rPr lang="uk-UA" sz="1200" dirty="0"/>
                        <a:t>Калина Т. М.</a:t>
                      </a:r>
                      <a:endParaRPr lang="ru-RU" sz="1200" dirty="0"/>
                    </a:p>
                  </a:txBody>
                  <a:tcPr/>
                </a:tc>
                <a:tc>
                  <a:txBody>
                    <a:bodyPr/>
                    <a:lstStyle/>
                    <a:p>
                      <a:endParaRPr lang="ru-RU" sz="1200" dirty="0"/>
                    </a:p>
                  </a:txBody>
                  <a:tcPr/>
                </a:tc>
                <a:extLst>
                  <a:ext uri="{0D108BD9-81ED-4DB2-BD59-A6C34878D82A}">
                    <a16:rowId xmlns:a16="http://schemas.microsoft.com/office/drawing/2014/main" xmlns="" val="2959445105"/>
                  </a:ext>
                </a:extLst>
              </a:tr>
              <a:tr h="370840">
                <a:tc>
                  <a:txBody>
                    <a:bodyPr/>
                    <a:lstStyle/>
                    <a:p>
                      <a:r>
                        <a:rPr lang="uk-UA" sz="1200" dirty="0"/>
                        <a:t>Вивчення стану зберігання документів в архіві закладу </a:t>
                      </a:r>
                      <a:endParaRPr lang="ru-RU" sz="1200" dirty="0"/>
                    </a:p>
                  </a:txBody>
                  <a:tcPr/>
                </a:tc>
                <a:tc>
                  <a:txBody>
                    <a:bodyPr/>
                    <a:lstStyle/>
                    <a:p>
                      <a:r>
                        <a:rPr lang="uk-UA" sz="1200" dirty="0"/>
                        <a:t>квітень</a:t>
                      </a:r>
                      <a:endParaRPr lang="ru-RU" sz="1200" dirty="0"/>
                    </a:p>
                  </a:txBody>
                  <a:tcPr/>
                </a:tc>
                <a:tc>
                  <a:txBody>
                    <a:bodyPr/>
                    <a:lstStyle/>
                    <a:p>
                      <a:r>
                        <a:rPr lang="uk-UA" sz="1200" dirty="0"/>
                        <a:t>Верба К. Г.</a:t>
                      </a:r>
                      <a:endParaRPr lang="ru-RU" sz="1200" dirty="0"/>
                    </a:p>
                  </a:txBody>
                  <a:tcPr/>
                </a:tc>
                <a:tc>
                  <a:txBody>
                    <a:bodyPr/>
                    <a:lstStyle/>
                    <a:p>
                      <a:endParaRPr lang="ru-RU" sz="1200" dirty="0"/>
                    </a:p>
                  </a:txBody>
                  <a:tcPr/>
                </a:tc>
                <a:extLst>
                  <a:ext uri="{0D108BD9-81ED-4DB2-BD59-A6C34878D82A}">
                    <a16:rowId xmlns:a16="http://schemas.microsoft.com/office/drawing/2014/main" xmlns="" val="2209228736"/>
                  </a:ext>
                </a:extLst>
              </a:tr>
              <a:tr h="370840">
                <a:tc>
                  <a:txBody>
                    <a:bodyPr/>
                    <a:lstStyle/>
                    <a:p>
                      <a:r>
                        <a:rPr lang="uk-UA" sz="1200" dirty="0"/>
                        <a:t>Вивчення якості оформлення документів і формування справ, стану впорядкування, обліку та зберігання документів</a:t>
                      </a:r>
                      <a:endParaRPr lang="ru-RU" sz="1200" dirty="0"/>
                    </a:p>
                  </a:txBody>
                  <a:tcPr/>
                </a:tc>
                <a:tc>
                  <a:txBody>
                    <a:bodyPr/>
                    <a:lstStyle/>
                    <a:p>
                      <a:r>
                        <a:rPr lang="uk-UA" sz="1200" dirty="0"/>
                        <a:t>Вересень </a:t>
                      </a:r>
                      <a:endParaRPr lang="ru-RU" sz="1200" dirty="0"/>
                    </a:p>
                  </a:txBody>
                  <a:tcPr/>
                </a:tc>
                <a:tc>
                  <a:txBody>
                    <a:bodyPr/>
                    <a:lstStyle/>
                    <a:p>
                      <a:r>
                        <a:rPr lang="uk-UA" sz="1200" dirty="0"/>
                        <a:t>Оборотна С. М.</a:t>
                      </a:r>
                      <a:endParaRPr lang="ru-RU" sz="1200" dirty="0"/>
                    </a:p>
                  </a:txBody>
                  <a:tcPr/>
                </a:tc>
                <a:tc>
                  <a:txBody>
                    <a:bodyPr/>
                    <a:lstStyle/>
                    <a:p>
                      <a:endParaRPr lang="ru-RU" sz="1200" dirty="0"/>
                    </a:p>
                  </a:txBody>
                  <a:tcPr/>
                </a:tc>
                <a:extLst>
                  <a:ext uri="{0D108BD9-81ED-4DB2-BD59-A6C34878D82A}">
                    <a16:rowId xmlns:a16="http://schemas.microsoft.com/office/drawing/2014/main" xmlns="" val="470197524"/>
                  </a:ext>
                </a:extLst>
              </a:tr>
              <a:tr h="370840">
                <a:tc>
                  <a:txBody>
                    <a:bodyPr/>
                    <a:lstStyle/>
                    <a:p>
                      <a:r>
                        <a:rPr lang="uk-UA" sz="1200" dirty="0"/>
                        <a:t>Розгляд і схвалення </a:t>
                      </a:r>
                      <a:r>
                        <a:rPr lang="uk-UA" sz="1200" dirty="0" err="1"/>
                        <a:t>номенклатур</a:t>
                      </a:r>
                      <a:r>
                        <a:rPr lang="uk-UA" sz="1200" dirty="0"/>
                        <a:t> справ на 2025 рік</a:t>
                      </a:r>
                      <a:endParaRPr lang="ru-RU" sz="1200" dirty="0"/>
                    </a:p>
                  </a:txBody>
                  <a:tcPr/>
                </a:tc>
                <a:tc>
                  <a:txBody>
                    <a:bodyPr/>
                    <a:lstStyle/>
                    <a:p>
                      <a:r>
                        <a:rPr lang="uk-UA" sz="1200" dirty="0"/>
                        <a:t>Листопад</a:t>
                      </a:r>
                      <a:endParaRPr lang="ru-RU" sz="1200" dirty="0"/>
                    </a:p>
                  </a:txBody>
                  <a:tcPr/>
                </a:tc>
                <a:tc>
                  <a:txBody>
                    <a:bodyPr/>
                    <a:lstStyle/>
                    <a:p>
                      <a:r>
                        <a:rPr lang="uk-UA" sz="1200" dirty="0"/>
                        <a:t>Верба К. Г.</a:t>
                      </a:r>
                      <a:endParaRPr lang="ru-RU" sz="1200" dirty="0"/>
                    </a:p>
                  </a:txBody>
                  <a:tcPr/>
                </a:tc>
                <a:tc>
                  <a:txBody>
                    <a:bodyPr/>
                    <a:lstStyle/>
                    <a:p>
                      <a:endParaRPr lang="ru-RU" sz="1200"/>
                    </a:p>
                  </a:txBody>
                  <a:tcPr/>
                </a:tc>
                <a:extLst>
                  <a:ext uri="{0D108BD9-81ED-4DB2-BD59-A6C34878D82A}">
                    <a16:rowId xmlns:a16="http://schemas.microsoft.com/office/drawing/2014/main" xmlns="" val="1852168852"/>
                  </a:ext>
                </a:extLst>
              </a:tr>
              <a:tr h="370840">
                <a:tc>
                  <a:txBody>
                    <a:bodyPr/>
                    <a:lstStyle/>
                    <a:p>
                      <a:r>
                        <a:rPr lang="uk-UA" sz="1200" dirty="0"/>
                        <a:t>Підбиття підсумків діяльності експертної комісії та визначення завдань на 2024 рік</a:t>
                      </a:r>
                      <a:endParaRPr lang="ru-RU" sz="1200" dirty="0"/>
                    </a:p>
                  </a:txBody>
                  <a:tcPr/>
                </a:tc>
                <a:tc>
                  <a:txBody>
                    <a:bodyPr/>
                    <a:lstStyle/>
                    <a:p>
                      <a:r>
                        <a:rPr lang="uk-UA" sz="1200" dirty="0"/>
                        <a:t>грудень</a:t>
                      </a:r>
                      <a:endParaRPr lang="ru-RU" sz="1200" dirty="0"/>
                    </a:p>
                  </a:txBody>
                  <a:tcPr/>
                </a:tc>
                <a:tc>
                  <a:txBody>
                    <a:bodyPr/>
                    <a:lstStyle/>
                    <a:p>
                      <a:r>
                        <a:rPr lang="uk-UA" sz="1200" dirty="0"/>
                        <a:t>Оборотна С.М.</a:t>
                      </a:r>
                    </a:p>
                    <a:p>
                      <a:r>
                        <a:rPr lang="uk-UA" sz="1200" dirty="0"/>
                        <a:t> Калина. Т. М.</a:t>
                      </a:r>
                      <a:endParaRPr lang="ru-RU" sz="1200" dirty="0"/>
                    </a:p>
                  </a:txBody>
                  <a:tcPr/>
                </a:tc>
                <a:tc>
                  <a:txBody>
                    <a:bodyPr/>
                    <a:lstStyle/>
                    <a:p>
                      <a:endParaRPr lang="ru-RU" sz="1200" dirty="0"/>
                    </a:p>
                  </a:txBody>
                  <a:tcPr/>
                </a:tc>
                <a:extLst>
                  <a:ext uri="{0D108BD9-81ED-4DB2-BD59-A6C34878D82A}">
                    <a16:rowId xmlns:a16="http://schemas.microsoft.com/office/drawing/2014/main" xmlns="" val="2202116077"/>
                  </a:ext>
                </a:extLst>
              </a:tr>
              <a:tr h="370840">
                <a:tc>
                  <a:txBody>
                    <a:bodyPr/>
                    <a:lstStyle/>
                    <a:p>
                      <a:r>
                        <a:rPr lang="uk-UA" sz="1200" dirty="0"/>
                        <a:t>Складання та затвердження плану роботи експертної комісії на 2025 рік</a:t>
                      </a:r>
                      <a:endParaRPr lang="ru-RU" sz="1200" dirty="0"/>
                    </a:p>
                  </a:txBody>
                  <a:tcPr/>
                </a:tc>
                <a:tc>
                  <a:txBody>
                    <a:bodyPr/>
                    <a:lstStyle/>
                    <a:p>
                      <a:r>
                        <a:rPr lang="uk-UA" sz="1200" dirty="0"/>
                        <a:t>Грудень </a:t>
                      </a:r>
                      <a:endParaRPr lang="ru-RU" sz="1200" dirty="0"/>
                    </a:p>
                  </a:txBody>
                  <a:tcPr/>
                </a:tc>
                <a:tc>
                  <a:txBody>
                    <a:bodyPr/>
                    <a:lstStyle/>
                    <a:p>
                      <a:r>
                        <a:rPr lang="uk-UA" sz="1200" dirty="0" err="1"/>
                        <a:t>Степлер</a:t>
                      </a:r>
                      <a:r>
                        <a:rPr lang="uk-UA" sz="1200" dirty="0"/>
                        <a:t>. П. А.</a:t>
                      </a:r>
                    </a:p>
                    <a:p>
                      <a:r>
                        <a:rPr lang="uk-UA" sz="1200" dirty="0"/>
                        <a:t>Калина Т. М.</a:t>
                      </a:r>
                      <a:endParaRPr lang="ru-RU" sz="1200" dirty="0"/>
                    </a:p>
                  </a:txBody>
                  <a:tcPr/>
                </a:tc>
                <a:tc>
                  <a:txBody>
                    <a:bodyPr/>
                    <a:lstStyle/>
                    <a:p>
                      <a:endParaRPr lang="ru-RU" sz="1200" dirty="0"/>
                    </a:p>
                  </a:txBody>
                  <a:tcPr/>
                </a:tc>
                <a:extLst>
                  <a:ext uri="{0D108BD9-81ED-4DB2-BD59-A6C34878D82A}">
                    <a16:rowId xmlns:a16="http://schemas.microsoft.com/office/drawing/2014/main" xmlns="" val="2440185819"/>
                  </a:ext>
                </a:extLst>
              </a:tr>
            </a:tbl>
          </a:graphicData>
        </a:graphic>
      </p:graphicFrame>
    </p:spTree>
    <p:extLst>
      <p:ext uri="{BB962C8B-B14F-4D97-AF65-F5344CB8AC3E}">
        <p14:creationId xmlns:p14="http://schemas.microsoft.com/office/powerpoint/2010/main" val="65919310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146" name="Rectangle 2"/>
          <p:cNvSpPr>
            <a:spLocks noGrp="1" noChangeArrowheads="1"/>
          </p:cNvSpPr>
          <p:nvPr>
            <p:ph type="title"/>
          </p:nvPr>
        </p:nvSpPr>
        <p:spPr>
          <a:xfrm>
            <a:off x="1847529" y="260350"/>
            <a:ext cx="8425185" cy="648370"/>
          </a:xfrm>
        </p:spPr>
        <p:txBody>
          <a:bodyPr>
            <a:normAutofit fontScale="90000"/>
          </a:bodyPr>
          <a:lstStyle/>
          <a:p>
            <a:pPr algn="ctr">
              <a:lnSpc>
                <a:spcPct val="85000"/>
              </a:lnSpc>
            </a:pPr>
            <a:r>
              <a:rPr lang="uk-UA" sz="3600" b="1" smtClean="0">
                <a:solidFill>
                  <a:schemeClr val="accent2">
                    <a:lumMod val="75000"/>
                  </a:schemeClr>
                </a:solidFill>
                <a:latin typeface="Times New Roman" panose="02020603050405020304" pitchFamily="18" charset="0"/>
                <a:cs typeface="Times New Roman" panose="02020603050405020304" pitchFamily="18" charset="0"/>
              </a:rPr>
              <a:t>ЕК установи приймає рішення </a:t>
            </a:r>
            <a:endParaRPr lang="ru-RU" altLang="ru-RU" sz="3600" b="1" dirty="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6" name="Схема 5"/>
          <p:cNvGraphicFramePr/>
          <p:nvPr>
            <p:extLst>
              <p:ext uri="{D42A27DB-BD31-4B8C-83A1-F6EECF244321}">
                <p14:modId xmlns:p14="http://schemas.microsoft.com/office/powerpoint/2010/main" val="221766669"/>
              </p:ext>
            </p:extLst>
          </p:nvPr>
        </p:nvGraphicFramePr>
        <p:xfrm>
          <a:off x="290285" y="730592"/>
          <a:ext cx="11178432" cy="5877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8" name="Номер слайда 1"/>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FE56E83-7B16-4D02-A03B-5CCE4BAC417B}" type="slidenum">
              <a:rPr lang="ru-RU" altLang="ru-RU" smtClean="0"/>
              <a:pPr eaLnBrk="1" hangingPunct="1"/>
              <a:t>12</a:t>
            </a:fld>
            <a:endParaRPr lang="ru-RU" altLang="ru-RU" smtClean="0"/>
          </a:p>
        </p:txBody>
      </p:sp>
      <p:sp>
        <p:nvSpPr>
          <p:cNvPr id="9" name="Стрелка влево 8"/>
          <p:cNvSpPr/>
          <p:nvPr/>
        </p:nvSpPr>
        <p:spPr>
          <a:xfrm rot="5944091">
            <a:off x="6888554" y="2522469"/>
            <a:ext cx="581602" cy="635055"/>
          </a:xfrm>
          <a:prstGeom prst="leftArrow">
            <a:avLst>
              <a:gd name="adj1" fmla="val 60000"/>
              <a:gd name="adj2" fmla="val 5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p:style>
      </p:sp>
      <p:sp>
        <p:nvSpPr>
          <p:cNvPr id="10" name="Стрелка влево 9"/>
          <p:cNvSpPr/>
          <p:nvPr/>
        </p:nvSpPr>
        <p:spPr>
          <a:xfrm rot="12373879">
            <a:off x="8200059" y="4040386"/>
            <a:ext cx="581602" cy="635055"/>
          </a:xfrm>
          <a:prstGeom prst="leftArrow">
            <a:avLst>
              <a:gd name="adj1" fmla="val 60000"/>
              <a:gd name="adj2" fmla="val 5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p:style>
      </p:sp>
      <p:sp>
        <p:nvSpPr>
          <p:cNvPr id="11" name="Стрелка влево 10"/>
          <p:cNvSpPr/>
          <p:nvPr/>
        </p:nvSpPr>
        <p:spPr>
          <a:xfrm rot="15578983">
            <a:off x="6893769" y="4796864"/>
            <a:ext cx="581602" cy="635055"/>
          </a:xfrm>
          <a:prstGeom prst="leftArrow">
            <a:avLst>
              <a:gd name="adj1" fmla="val 60000"/>
              <a:gd name="adj2" fmla="val 5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p:style>
      </p:sp>
      <p:sp>
        <p:nvSpPr>
          <p:cNvPr id="12" name="Стрелка влево 11"/>
          <p:cNvSpPr/>
          <p:nvPr/>
        </p:nvSpPr>
        <p:spPr>
          <a:xfrm rot="16504074">
            <a:off x="4368993" y="4796863"/>
            <a:ext cx="581602" cy="635055"/>
          </a:xfrm>
          <a:prstGeom prst="leftArrow">
            <a:avLst>
              <a:gd name="adj1" fmla="val 60000"/>
              <a:gd name="adj2" fmla="val 5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p:style>
      </p:sp>
      <p:sp>
        <p:nvSpPr>
          <p:cNvPr id="13" name="Стрелка влево 12"/>
          <p:cNvSpPr/>
          <p:nvPr/>
        </p:nvSpPr>
        <p:spPr>
          <a:xfrm rot="19638113">
            <a:off x="3011371" y="4054847"/>
            <a:ext cx="581602" cy="635055"/>
          </a:xfrm>
          <a:prstGeom prst="leftArrow">
            <a:avLst>
              <a:gd name="adj1" fmla="val 60000"/>
              <a:gd name="adj2" fmla="val 5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p:style>
      </p:sp>
    </p:spTree>
    <p:extLst>
      <p:ext uri="{BB962C8B-B14F-4D97-AF65-F5344CB8AC3E}">
        <p14:creationId xmlns:p14="http://schemas.microsoft.com/office/powerpoint/2010/main" val="4173848698"/>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74638"/>
            <a:ext cx="8579296" cy="1143000"/>
          </a:xfrm>
        </p:spPr>
        <p:txBody>
          <a:bodyPr>
            <a:normAutofit/>
          </a:bodyPr>
          <a:lstStyle/>
          <a:p>
            <a:r>
              <a:rPr lang="uk-UA" sz="5400" dirty="0"/>
              <a:t>. </a:t>
            </a:r>
            <a:endParaRPr lang="ru-RU" sz="5400" b="1" dirty="0">
              <a:latin typeface="Arial Narrow"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315582710"/>
              </p:ext>
            </p:extLst>
          </p:nvPr>
        </p:nvGraphicFramePr>
        <p:xfrm>
          <a:off x="381000" y="332657"/>
          <a:ext cx="114300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Номер слайда 2"/>
          <p:cNvSpPr>
            <a:spLocks noGrp="1"/>
          </p:cNvSpPr>
          <p:nvPr>
            <p:ph type="sldNum" sz="quarter" idx="12"/>
          </p:nvPr>
        </p:nvSpPr>
        <p:spPr/>
        <p:txBody>
          <a:bodyPr/>
          <a:lstStyle/>
          <a:p>
            <a:fld id="{B19B0651-EE4F-4900-A07F-96A6BFA9D0F0}" type="slidenum">
              <a:rPr lang="ru-RU" smtClean="0"/>
              <a:t>13</a:t>
            </a:fld>
            <a:endParaRPr lang="ru-RU"/>
          </a:p>
        </p:txBody>
      </p:sp>
      <p:sp>
        <p:nvSpPr>
          <p:cNvPr id="5" name="Rectangle 2"/>
          <p:cNvSpPr txBox="1">
            <a:spLocks noChangeArrowheads="1"/>
          </p:cNvSpPr>
          <p:nvPr/>
        </p:nvSpPr>
        <p:spPr>
          <a:xfrm>
            <a:off x="2058255" y="1437875"/>
            <a:ext cx="8425185" cy="648370"/>
          </a:xfrm>
          <a:prstGeom prst="rect">
            <a:avLst/>
          </a:prstGeom>
        </p:spPr>
        <p:txBody>
          <a:bodyPr vert="horz" anchor="b">
            <a:no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lvl="0" algn="ctr">
              <a:lnSpc>
                <a:spcPct val="85000"/>
              </a:lnSpc>
            </a:pPr>
            <a:r>
              <a:rPr lang="uk-UA" sz="3200" dirty="0">
                <a:solidFill>
                  <a:schemeClr val="bg2">
                    <a:lumMod val="90000"/>
                  </a:schemeClr>
                </a:solidFill>
                <a:latin typeface="Times New Roman" panose="02020603050405020304" pitchFamily="18" charset="0"/>
                <a:cs typeface="Times New Roman" panose="02020603050405020304" pitchFamily="18" charset="0"/>
              </a:rPr>
              <a:t>ЕК установи приймає </a:t>
            </a:r>
            <a:r>
              <a:rPr lang="uk-UA" sz="3200" dirty="0" smtClean="0">
                <a:solidFill>
                  <a:schemeClr val="bg2">
                    <a:lumMod val="90000"/>
                  </a:schemeClr>
                </a:solidFill>
                <a:latin typeface="Times New Roman" panose="02020603050405020304" pitchFamily="18" charset="0"/>
                <a:cs typeface="Times New Roman" panose="02020603050405020304" pitchFamily="18" charset="0"/>
              </a:rPr>
              <a:t>рішення</a:t>
            </a:r>
          </a:p>
          <a:p>
            <a:pPr lvl="0" algn="ctr">
              <a:lnSpc>
                <a:spcPct val="85000"/>
              </a:lnSpc>
            </a:pPr>
            <a:r>
              <a:rPr lang="uk-UA" sz="3200" dirty="0" smtClean="0">
                <a:solidFill>
                  <a:schemeClr val="bg2">
                    <a:lumMod val="90000"/>
                  </a:schemeClr>
                </a:solidFill>
                <a:latin typeface="Times New Roman" panose="02020603050405020304" pitchFamily="18" charset="0"/>
                <a:cs typeface="Times New Roman" panose="02020603050405020304" pitchFamily="18" charset="0"/>
              </a:rPr>
              <a:t>про </a:t>
            </a:r>
            <a:r>
              <a:rPr lang="uk-UA" sz="3200" dirty="0">
                <a:solidFill>
                  <a:schemeClr val="bg2">
                    <a:lumMod val="90000"/>
                  </a:schemeClr>
                </a:solidFill>
                <a:latin typeface="Times New Roman" panose="02020603050405020304" pitchFamily="18" charset="0"/>
                <a:cs typeface="Times New Roman" panose="02020603050405020304" pitchFamily="18" charset="0"/>
              </a:rPr>
              <a:t>схвалення:</a:t>
            </a:r>
            <a:endParaRPr lang="ru-RU" sz="3200" dirty="0">
              <a:solidFill>
                <a:schemeClr val="bg2">
                  <a:lumMod val="90000"/>
                </a:schemeClr>
              </a:solidFill>
              <a:latin typeface="Times New Roman" panose="02020603050405020304" pitchFamily="18" charset="0"/>
              <a:cs typeface="Times New Roman" panose="02020603050405020304" pitchFamily="18" charset="0"/>
            </a:endParaRPr>
          </a:p>
          <a:p>
            <a:pPr algn="ctr">
              <a:lnSpc>
                <a:spcPct val="85000"/>
              </a:lnSpc>
            </a:pPr>
            <a:r>
              <a:rPr lang="uk-UA" sz="3200" dirty="0" smtClean="0">
                <a:solidFill>
                  <a:schemeClr val="bg2">
                    <a:lumMod val="90000"/>
                  </a:schemeClr>
                </a:solidFill>
                <a:latin typeface="Times New Roman" panose="02020603050405020304" pitchFamily="18" charset="0"/>
                <a:cs typeface="Times New Roman" panose="02020603050405020304" pitchFamily="18" charset="0"/>
              </a:rPr>
              <a:t> </a:t>
            </a:r>
            <a:endParaRPr lang="ru-RU" altLang="ru-RU" sz="3200" dirty="0">
              <a:solidFill>
                <a:schemeClr val="bg2">
                  <a:lumMod val="90000"/>
                </a:schemeClr>
              </a:solidFill>
              <a:effectLst/>
              <a:latin typeface="Times New Roman" panose="02020603050405020304" pitchFamily="18" charset="0"/>
              <a:cs typeface="Times New Roman" panose="02020603050405020304" pitchFamily="18" charset="0"/>
            </a:endParaRPr>
          </a:p>
        </p:txBody>
      </p:sp>
      <p:grpSp>
        <p:nvGrpSpPr>
          <p:cNvPr id="6" name="Группа 5"/>
          <p:cNvGrpSpPr/>
          <p:nvPr/>
        </p:nvGrpSpPr>
        <p:grpSpPr>
          <a:xfrm>
            <a:off x="6575648" y="2619770"/>
            <a:ext cx="5088270" cy="3354310"/>
            <a:chOff x="2267485" y="2757363"/>
            <a:chExt cx="4585397" cy="2857704"/>
          </a:xfrm>
        </p:grpSpPr>
        <p:sp>
          <p:nvSpPr>
            <p:cNvPr id="7" name="Скругленный прямоугольник 6"/>
            <p:cNvSpPr/>
            <p:nvPr/>
          </p:nvSpPr>
          <p:spPr>
            <a:xfrm>
              <a:off x="2267485" y="2757363"/>
              <a:ext cx="4585397" cy="2857704"/>
            </a:xfrm>
            <a:prstGeom prst="roundRect">
              <a:avLst>
                <a:gd name="adj" fmla="val 10000"/>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8" name="Скругленный прямоугольник 4"/>
            <p:cNvSpPr txBox="1"/>
            <p:nvPr/>
          </p:nvSpPr>
          <p:spPr>
            <a:xfrm>
              <a:off x="2567429" y="2841062"/>
              <a:ext cx="3964783" cy="26903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91440" lvl="0" indent="-91440">
                <a:lnSpc>
                  <a:spcPct val="90000"/>
                </a:lnSpc>
                <a:spcBef>
                  <a:spcPts val="1200"/>
                </a:spcBef>
                <a:spcAft>
                  <a:spcPts val="200"/>
                </a:spcAft>
                <a:buClr>
                  <a:srgbClr val="1CADE4"/>
                </a:buClr>
                <a:buSzPct val="100000"/>
                <a:buFont typeface="Tw Cen MT" panose="020B0602020104020603" pitchFamily="34" charset="0"/>
                <a:buChar char=" "/>
              </a:pPr>
              <a:r>
                <a:rPr lang="uk-UA" sz="2400" dirty="0">
                  <a:solidFill>
                    <a:schemeClr val="bg1"/>
                  </a:solidFill>
                  <a:latin typeface="Times New Roman" panose="02020603050405020304" pitchFamily="18" charset="0"/>
                  <a:cs typeface="Times New Roman" panose="02020603050405020304" pitchFamily="18" charset="0"/>
                </a:rPr>
                <a:t>схвалення </a:t>
              </a:r>
              <a:r>
                <a:rPr lang="uk-UA" sz="2400" dirty="0" err="1">
                  <a:solidFill>
                    <a:schemeClr val="bg1"/>
                  </a:solidFill>
                  <a:latin typeface="Times New Roman" panose="02020603050405020304" pitchFamily="18" charset="0"/>
                  <a:cs typeface="Times New Roman" panose="02020603050405020304" pitchFamily="18" charset="0"/>
                </a:rPr>
                <a:t>номенклатур</a:t>
              </a:r>
              <a:r>
                <a:rPr lang="uk-UA" sz="2400" dirty="0">
                  <a:solidFill>
                    <a:schemeClr val="bg1"/>
                  </a:solidFill>
                  <a:latin typeface="Times New Roman" panose="02020603050405020304" pitchFamily="18" charset="0"/>
                  <a:cs typeface="Times New Roman" panose="02020603050405020304" pitchFamily="18" charset="0"/>
                </a:rPr>
                <a:t> справ, описів справ тривалого (понад 10 років) зберігання юридичних осіб, що належать до сфери управління органу вищого рівня та у діяльності яких не утворюються документи НАФ</a:t>
              </a:r>
              <a:r>
                <a:rPr lang="uk-UA" sz="2400" dirty="0" smtClean="0">
                  <a:solidFill>
                    <a:schemeClr val="bg1"/>
                  </a:solidFill>
                  <a:latin typeface="Times New Roman" panose="02020603050405020304" pitchFamily="18" charset="0"/>
                  <a:cs typeface="Times New Roman" panose="02020603050405020304" pitchFamily="18" charset="0"/>
                </a:rPr>
                <a:t>.</a:t>
              </a:r>
              <a:endParaRPr lang="uk-UA" sz="2400" dirty="0">
                <a:solidFill>
                  <a:schemeClr val="bg1"/>
                </a:solidFill>
                <a:latin typeface="Times New Roman" panose="02020603050405020304" pitchFamily="18" charset="0"/>
                <a:cs typeface="Times New Roman" panose="02020603050405020304" pitchFamily="18" charset="0"/>
              </a:endParaRPr>
            </a:p>
          </p:txBody>
        </p:sp>
      </p:grpSp>
      <p:sp>
        <p:nvSpPr>
          <p:cNvPr id="11" name="Стрелка влево 10"/>
          <p:cNvSpPr/>
          <p:nvPr/>
        </p:nvSpPr>
        <p:spPr>
          <a:xfrm rot="14959596">
            <a:off x="9118178" y="1673060"/>
            <a:ext cx="929265" cy="1028164"/>
          </a:xfrm>
          <a:prstGeom prst="leftArrow">
            <a:avLst>
              <a:gd name="adj1" fmla="val 60000"/>
              <a:gd name="adj2" fmla="val 50000"/>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sp>
    </p:spTree>
    <p:extLst>
      <p:ext uri="{BB962C8B-B14F-4D97-AF65-F5344CB8AC3E}">
        <p14:creationId xmlns:p14="http://schemas.microsoft.com/office/powerpoint/2010/main" val="2134461904"/>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918464" y="2344057"/>
            <a:ext cx="10355071" cy="4023360"/>
          </a:xfrm>
        </p:spPr>
        <p:txBody>
          <a:bodyPr>
            <a:normAutofit/>
          </a:bodyPr>
          <a:lstStyle/>
          <a:p>
            <a:pPr marL="128016" lvl="1" indent="0" algn="just">
              <a:buNone/>
            </a:pPr>
            <a:r>
              <a:rPr lang="uk-UA" sz="2800" dirty="0">
                <a:latin typeface="Times New Roman" panose="02020603050405020304" pitchFamily="18" charset="0"/>
                <a:cs typeface="Times New Roman" panose="02020603050405020304" pitchFamily="18" charset="0"/>
              </a:rPr>
              <a:t>	</a:t>
            </a:r>
            <a:r>
              <a:rPr lang="uk-UA" sz="3600" dirty="0">
                <a:solidFill>
                  <a:srgbClr val="C00000"/>
                </a:solidFill>
                <a:latin typeface="Times New Roman" panose="02020603050405020304" pitchFamily="18" charset="0"/>
                <a:cs typeface="Times New Roman" panose="02020603050405020304" pitchFamily="18" charset="0"/>
              </a:rPr>
              <a:t>Засідання ЕК проводиться не рідше ніж </a:t>
            </a:r>
            <a:r>
              <a:rPr lang="uk-UA" sz="3600" dirty="0" smtClean="0">
                <a:solidFill>
                  <a:srgbClr val="C00000"/>
                </a:solidFill>
                <a:latin typeface="Times New Roman" panose="02020603050405020304" pitchFamily="18" charset="0"/>
                <a:cs typeface="Times New Roman" panose="02020603050405020304" pitchFamily="18" charset="0"/>
              </a:rPr>
              <a:t>       один </a:t>
            </a:r>
            <a:r>
              <a:rPr lang="uk-UA" sz="3600" dirty="0">
                <a:solidFill>
                  <a:srgbClr val="C00000"/>
                </a:solidFill>
                <a:latin typeface="Times New Roman" panose="02020603050405020304" pitchFamily="18" charset="0"/>
                <a:cs typeface="Times New Roman" panose="02020603050405020304" pitchFamily="18" charset="0"/>
              </a:rPr>
              <a:t>раз на рік </a:t>
            </a:r>
            <a:r>
              <a:rPr lang="uk-UA" sz="3600" dirty="0" smtClean="0">
                <a:latin typeface="Times New Roman" panose="02020603050405020304" pitchFamily="18" charset="0"/>
                <a:cs typeface="Times New Roman" panose="02020603050405020304" pitchFamily="18" charset="0"/>
              </a:rPr>
              <a:t>і </a:t>
            </a:r>
            <a:r>
              <a:rPr lang="uk-UA" sz="3600" dirty="0">
                <a:latin typeface="Times New Roman" panose="02020603050405020304" pitchFamily="18" charset="0"/>
                <a:cs typeface="Times New Roman" panose="02020603050405020304" pitchFamily="18" charset="0"/>
              </a:rPr>
              <a:t>вважається </a:t>
            </a:r>
            <a:r>
              <a:rPr lang="uk-UA" sz="3600" dirty="0" smtClean="0">
                <a:latin typeface="Times New Roman" panose="02020603050405020304" pitchFamily="18" charset="0"/>
                <a:cs typeface="Times New Roman" panose="02020603050405020304" pitchFamily="18" charset="0"/>
              </a:rPr>
              <a:t>правоможним</a:t>
            </a:r>
            <a:r>
              <a:rPr lang="uk-UA" sz="3600" dirty="0">
                <a:latin typeface="Times New Roman" panose="02020603050405020304" pitchFamily="18" charset="0"/>
                <a:cs typeface="Times New Roman" panose="02020603050405020304" pitchFamily="18" charset="0"/>
              </a:rPr>
              <a:t>, якщо на ньому присутні </a:t>
            </a:r>
            <a:r>
              <a:rPr lang="uk-UA" sz="3600" u="sng" dirty="0">
                <a:latin typeface="Times New Roman" panose="02020603050405020304" pitchFamily="18" charset="0"/>
                <a:cs typeface="Times New Roman" panose="02020603050405020304" pitchFamily="18" charset="0"/>
              </a:rPr>
              <a:t>не менш </a:t>
            </a:r>
            <a:r>
              <a:rPr lang="uk-UA" sz="3600" dirty="0">
                <a:latin typeface="Times New Roman" panose="02020603050405020304" pitchFamily="18" charset="0"/>
                <a:cs typeface="Times New Roman" panose="02020603050405020304" pitchFamily="18" charset="0"/>
              </a:rPr>
              <a:t>як дві третини складу її членів.</a:t>
            </a:r>
          </a:p>
          <a:p>
            <a:pPr marL="128016" lvl="1" indent="0" algn="just">
              <a:buNone/>
            </a:pPr>
            <a:endParaRPr lang="uk-UA" sz="2800" dirty="0">
              <a:latin typeface="Times New Roman" panose="02020603050405020304" pitchFamily="18" charset="0"/>
              <a:cs typeface="Times New Roman" panose="02020603050405020304" pitchFamily="18" charset="0"/>
            </a:endParaRPr>
          </a:p>
          <a:p>
            <a:pPr marL="128016" lvl="1" indent="0" algn="just">
              <a:buNone/>
            </a:pPr>
            <a:r>
              <a:rPr lang="uk-UA" sz="2800"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1388144730"/>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386984" y="1417320"/>
            <a:ext cx="9720073" cy="4023360"/>
          </a:xfrm>
        </p:spPr>
        <p:txBody>
          <a:bodyPr>
            <a:normAutofit/>
          </a:bodyPr>
          <a:lstStyle/>
          <a:p>
            <a:pPr algn="just"/>
            <a:r>
              <a:rPr lang="uk-UA" altLang="en-US" sz="3600" dirty="0">
                <a:latin typeface="Times New Roman" panose="02020603050405020304" pitchFamily="18" charset="0"/>
                <a:cs typeface="Times New Roman" panose="02020603050405020304" pitchFamily="18" charset="0"/>
              </a:rPr>
              <a:t>Експертиза цінності документів у діловодстві проводиться </a:t>
            </a:r>
            <a:r>
              <a:rPr lang="uk-UA" altLang="en-US" sz="3600" u="sng" dirty="0">
                <a:solidFill>
                  <a:schemeClr val="accent1">
                    <a:lumMod val="75000"/>
                  </a:schemeClr>
                </a:solidFill>
                <a:latin typeface="Times New Roman" panose="02020603050405020304" pitchFamily="18" charset="0"/>
                <a:cs typeface="Times New Roman" panose="02020603050405020304" pitchFamily="18" charset="0"/>
              </a:rPr>
              <a:t>щороку</a:t>
            </a:r>
            <a:r>
              <a:rPr lang="uk-UA" altLang="en-US" sz="3600" dirty="0">
                <a:solidFill>
                  <a:schemeClr val="accent1">
                    <a:lumMod val="75000"/>
                  </a:schemeClr>
                </a:solidFill>
                <a:latin typeface="Times New Roman" panose="02020603050405020304" pitchFamily="18" charset="0"/>
                <a:cs typeface="Times New Roman" panose="02020603050405020304" pitchFamily="18" charset="0"/>
              </a:rPr>
              <a:t> </a:t>
            </a:r>
            <a:r>
              <a:rPr lang="uk-UA" altLang="en-US" sz="3600" dirty="0">
                <a:latin typeface="Times New Roman" panose="02020603050405020304" pitchFamily="18" charset="0"/>
                <a:cs typeface="Times New Roman" panose="02020603050405020304" pitchFamily="18" charset="0"/>
              </a:rPr>
              <a:t>в структурних підрозділах установи безпосередньо особами, відповідальними за організацію діловодства в цих підрозділах, разом з ЕК під методичним керівництвом служби діловодства та архіву установи.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882211"/>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740229" y="585216"/>
            <a:ext cx="10796775" cy="1499616"/>
          </a:xfrm>
        </p:spPr>
        <p:txBody>
          <a:bodyPr>
            <a:normAutofit/>
          </a:bodyPr>
          <a:lstStyle/>
          <a:p>
            <a:pPr algn="ctr"/>
            <a:r>
              <a:rPr lang="uk-UA" altLang="en-US" sz="3600" b="1" dirty="0"/>
              <a:t>Порядок </a:t>
            </a:r>
            <a:br>
              <a:rPr lang="uk-UA" altLang="en-US" sz="3600" b="1" dirty="0"/>
            </a:br>
            <a:r>
              <a:rPr lang="uk-UA" altLang="en-US" sz="3600" b="1" dirty="0"/>
              <a:t>проведення експертизи цінності документів</a:t>
            </a:r>
            <a:r>
              <a:rPr lang="uk-UA" altLang="en-US" sz="3600" dirty="0"/>
              <a:t> </a:t>
            </a:r>
            <a:endParaRPr lang="en-US" sz="3600" dirty="0"/>
          </a:p>
        </p:txBody>
      </p:sp>
      <p:sp>
        <p:nvSpPr>
          <p:cNvPr id="3" name="Объект 2"/>
          <p:cNvSpPr>
            <a:spLocks noGrp="1"/>
          </p:cNvSpPr>
          <p:nvPr>
            <p:ph idx="1"/>
          </p:nvPr>
        </p:nvSpPr>
        <p:spPr>
          <a:xfrm>
            <a:off x="1024128" y="2286000"/>
            <a:ext cx="10326042" cy="4023360"/>
          </a:xfrm>
        </p:spPr>
        <p:txBody>
          <a:bodyPr>
            <a:normAutofit/>
          </a:bodyPr>
          <a:lstStyle/>
          <a:p>
            <a:pPr>
              <a:buFont typeface="Wingdings" panose="05000000000000000000" pitchFamily="2" charset="2"/>
              <a:buNone/>
            </a:pPr>
            <a:r>
              <a:rPr lang="uk-UA" altLang="en-US" sz="2800" dirty="0"/>
              <a:t>Експертиза цінності документів в установі проводиться:</a:t>
            </a:r>
          </a:p>
          <a:p>
            <a:pPr marL="0" indent="0">
              <a:buNone/>
            </a:pPr>
            <a:r>
              <a:rPr lang="uk-UA" altLang="ru-RU" sz="2800" dirty="0"/>
              <a:t>• </a:t>
            </a:r>
            <a:r>
              <a:rPr lang="uk-UA" altLang="en-US" sz="2800" dirty="0"/>
              <a:t>під час складання </a:t>
            </a:r>
            <a:r>
              <a:rPr lang="uk-UA" altLang="en-US" sz="2800" dirty="0" err="1"/>
              <a:t>номенклатур</a:t>
            </a:r>
            <a:r>
              <a:rPr lang="uk-UA" altLang="en-US" sz="2800" dirty="0"/>
              <a:t> справ;</a:t>
            </a:r>
          </a:p>
          <a:p>
            <a:pPr marL="0" indent="0" algn="just">
              <a:buNone/>
            </a:pPr>
            <a:r>
              <a:rPr lang="uk-UA" altLang="ru-RU" sz="2800" dirty="0"/>
              <a:t>• </a:t>
            </a:r>
            <a:r>
              <a:rPr lang="uk-UA" altLang="en-US" sz="2800" dirty="0"/>
              <a:t>формування документів у справи і перевіряння правильності віднесення документів до відповідних справ; </a:t>
            </a:r>
          </a:p>
          <a:p>
            <a:pPr marL="0" indent="0">
              <a:buNone/>
            </a:pPr>
            <a:r>
              <a:rPr lang="uk-UA" altLang="ru-RU" sz="2800" dirty="0"/>
              <a:t>• </a:t>
            </a:r>
            <a:r>
              <a:rPr lang="uk-UA" altLang="en-US" sz="2800" dirty="0"/>
              <a:t>підготовки справ до передавання на архівне зберігання. </a:t>
            </a:r>
          </a:p>
          <a:p>
            <a:endParaRPr lang="en-US" sz="2800" dirty="0"/>
          </a:p>
        </p:txBody>
      </p:sp>
    </p:spTree>
    <p:extLst>
      <p:ext uri="{BB962C8B-B14F-4D97-AF65-F5344CB8AC3E}">
        <p14:creationId xmlns:p14="http://schemas.microsoft.com/office/powerpoint/2010/main" val="266763003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p:txBody>
          <a:bodyPr>
            <a:normAutofit/>
          </a:bodyPr>
          <a:lstStyle/>
          <a:p>
            <a:pPr algn="just"/>
            <a:r>
              <a:rPr lang="ru-RU" sz="3600" dirty="0">
                <a:latin typeface="Times New Roman" panose="02020603050405020304" pitchFamily="18" charset="0"/>
                <a:cs typeface="Times New Roman" panose="02020603050405020304" pitchFamily="18" charset="0"/>
              </a:rPr>
              <a:t>Номенклатура справ – </a:t>
            </a:r>
            <a:r>
              <a:rPr lang="ru-RU" sz="3600" dirty="0" err="1">
                <a:latin typeface="Times New Roman" panose="02020603050405020304" pitchFamily="18" charset="0"/>
                <a:cs typeface="Times New Roman" panose="02020603050405020304" pitchFamily="18" charset="0"/>
              </a:rPr>
              <a:t>обов’язковий</a:t>
            </a:r>
            <a:r>
              <a:rPr lang="ru-RU" sz="3600" dirty="0">
                <a:latin typeface="Times New Roman" panose="02020603050405020304" pitchFamily="18" charset="0"/>
                <a:cs typeface="Times New Roman" panose="02020603050405020304" pitchFamily="18" charset="0"/>
              </a:rPr>
              <a:t> для </a:t>
            </a:r>
            <a:r>
              <a:rPr lang="ru-RU" sz="3600" dirty="0" err="1">
                <a:latin typeface="Times New Roman" panose="02020603050405020304" pitchFamily="18" charset="0"/>
                <a:cs typeface="Times New Roman" panose="02020603050405020304" pitchFamily="18" charset="0"/>
              </a:rPr>
              <a:t>кожної</a:t>
            </a:r>
            <a:r>
              <a:rPr lang="ru-RU" sz="3600" dirty="0">
                <a:latin typeface="Times New Roman" panose="02020603050405020304" pitchFamily="18" charset="0"/>
                <a:cs typeface="Times New Roman" panose="02020603050405020304" pitchFamily="18" charset="0"/>
              </a:rPr>
              <a:t> установи </a:t>
            </a:r>
            <a:r>
              <a:rPr lang="ru-RU" sz="3600" dirty="0" err="1">
                <a:latin typeface="Times New Roman" panose="02020603050405020304" pitchFamily="18" charset="0"/>
                <a:cs typeface="Times New Roman" panose="02020603050405020304" pitchFamily="18" charset="0"/>
              </a:rPr>
              <a:t>систематизований</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перелік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назв</a:t>
            </a:r>
            <a:r>
              <a:rPr lang="ru-RU" sz="3600" dirty="0">
                <a:latin typeface="Times New Roman" panose="02020603050405020304" pitchFamily="18" charset="0"/>
                <a:cs typeface="Times New Roman" panose="02020603050405020304" pitchFamily="18" charset="0"/>
              </a:rPr>
              <a:t> справ, </a:t>
            </a:r>
            <a:r>
              <a:rPr lang="ru-RU" sz="3600" dirty="0" err="1">
                <a:latin typeface="Times New Roman" panose="02020603050405020304" pitchFamily="18" charset="0"/>
                <a:cs typeface="Times New Roman" panose="02020603050405020304" pitchFamily="18" charset="0"/>
              </a:rPr>
              <a:t>що</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формуються</a:t>
            </a:r>
            <a:r>
              <a:rPr lang="ru-RU" sz="3600" dirty="0">
                <a:latin typeface="Times New Roman" panose="02020603050405020304" pitchFamily="18" charset="0"/>
                <a:cs typeface="Times New Roman" panose="02020603050405020304" pitchFamily="18" charset="0"/>
              </a:rPr>
              <a:t> в </a:t>
            </a:r>
            <a:r>
              <a:rPr lang="ru-RU" sz="3600" dirty="0" err="1">
                <a:latin typeface="Times New Roman" panose="02020603050405020304" pitchFamily="18" charset="0"/>
                <a:cs typeface="Times New Roman" panose="02020603050405020304" pitchFamily="18" charset="0"/>
              </a:rPr>
              <a:t>її</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діловодстві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із</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зазначенням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строків</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зберігання</a:t>
            </a:r>
            <a:r>
              <a:rPr lang="ru-RU" sz="3600" dirty="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документів</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413424"/>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186774" y="548640"/>
            <a:ext cx="9907621" cy="1499616"/>
          </a:xfrm>
        </p:spPr>
        <p:txBody>
          <a:bodyPr/>
          <a:lstStyle/>
          <a:p>
            <a:r>
              <a:rPr lang="uk-UA" dirty="0">
                <a:latin typeface="Times New Roman" panose="02020603050405020304" pitchFamily="18" charset="0"/>
                <a:cs typeface="Times New Roman" panose="02020603050405020304" pitchFamily="18" charset="0"/>
              </a:rPr>
              <a:t>Види номенклатури справ</a:t>
            </a:r>
            <a:endParaRPr lang="en-US"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uk-UA" dirty="0"/>
          </a:p>
          <a:p>
            <a:r>
              <a:rPr lang="uk-UA" dirty="0"/>
              <a:t> </a:t>
            </a:r>
          </a:p>
          <a:p>
            <a:endParaRPr lang="uk-UA" dirty="0"/>
          </a:p>
          <a:p>
            <a:pPr marL="1225296" lvl="8" indent="0">
              <a:buNone/>
            </a:pPr>
            <a:endParaRPr lang="uk-UA" dirty="0"/>
          </a:p>
          <a:p>
            <a:pPr marL="1225296" lvl="8" indent="0">
              <a:buNone/>
            </a:pPr>
            <a:endParaRPr lang="uk-UA" dirty="0"/>
          </a:p>
          <a:p>
            <a:pPr marL="1225296" lvl="8" indent="0">
              <a:buNone/>
            </a:pPr>
            <a:r>
              <a:rPr lang="uk-UA" dirty="0"/>
              <a:t>				     </a:t>
            </a:r>
          </a:p>
          <a:p>
            <a:pPr marL="1225296" lvl="8" indent="0">
              <a:buNone/>
            </a:pPr>
            <a:endParaRPr lang="uk-UA" dirty="0"/>
          </a:p>
          <a:p>
            <a:pPr marL="1225296" lvl="8" indent="0">
              <a:buNone/>
            </a:pPr>
            <a:r>
              <a:rPr lang="uk-UA" dirty="0"/>
              <a:t>			</a:t>
            </a:r>
            <a:endParaRPr lang="en-US" sz="2800" dirty="0"/>
          </a:p>
        </p:txBody>
      </p:sp>
      <p:sp>
        <p:nvSpPr>
          <p:cNvPr id="4" name="Прямоугольник: скругленные углы 3">
            <a:extLst>
              <a:ext uri="{FF2B5EF4-FFF2-40B4-BE49-F238E27FC236}">
                <a16:creationId xmlns:a16="http://schemas.microsoft.com/office/drawing/2014/main" xmlns="" id="{20938136-1805-C2E2-4D7D-633CC4F2C1F7}"/>
              </a:ext>
            </a:extLst>
          </p:cNvPr>
          <p:cNvSpPr/>
          <p:nvPr/>
        </p:nvSpPr>
        <p:spPr>
          <a:xfrm>
            <a:off x="1186774" y="2100202"/>
            <a:ext cx="3540869" cy="680936"/>
          </a:xfrm>
          <a:prstGeom prst="roundRect">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800" b="1" dirty="0">
                <a:solidFill>
                  <a:schemeClr val="tx1"/>
                </a:solidFill>
              </a:rPr>
              <a:t>ТИПОВА</a:t>
            </a:r>
            <a:endParaRPr lang="ru-RU" sz="2800" b="1" dirty="0">
              <a:solidFill>
                <a:schemeClr val="tx1"/>
              </a:solidFill>
            </a:endParaRPr>
          </a:p>
        </p:txBody>
      </p:sp>
      <p:sp>
        <p:nvSpPr>
          <p:cNvPr id="5" name="Прямоугольник: скругленные углы 4">
            <a:extLst>
              <a:ext uri="{FF2B5EF4-FFF2-40B4-BE49-F238E27FC236}">
                <a16:creationId xmlns:a16="http://schemas.microsoft.com/office/drawing/2014/main" xmlns="" id="{A28C8191-1D37-3CFC-DF3A-10B1F32132AD}"/>
              </a:ext>
            </a:extLst>
          </p:cNvPr>
          <p:cNvSpPr/>
          <p:nvPr/>
        </p:nvSpPr>
        <p:spPr>
          <a:xfrm>
            <a:off x="1186774" y="3276275"/>
            <a:ext cx="3540869" cy="680936"/>
          </a:xfrm>
          <a:prstGeom prst="roundRect">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800" b="1" dirty="0">
                <a:solidFill>
                  <a:schemeClr val="tx1"/>
                </a:solidFill>
              </a:rPr>
              <a:t>ПРИМІРНА</a:t>
            </a:r>
            <a:endParaRPr lang="ru-RU" sz="2800" b="1" dirty="0">
              <a:solidFill>
                <a:schemeClr val="tx1"/>
              </a:solidFill>
            </a:endParaRPr>
          </a:p>
        </p:txBody>
      </p:sp>
      <p:sp>
        <p:nvSpPr>
          <p:cNvPr id="6" name="Прямоугольник: скругленные углы 5">
            <a:extLst>
              <a:ext uri="{FF2B5EF4-FFF2-40B4-BE49-F238E27FC236}">
                <a16:creationId xmlns:a16="http://schemas.microsoft.com/office/drawing/2014/main" xmlns="" id="{BC2407E9-F0EC-90E7-57B2-E9F12748BD1A}"/>
              </a:ext>
            </a:extLst>
          </p:cNvPr>
          <p:cNvSpPr/>
          <p:nvPr/>
        </p:nvSpPr>
        <p:spPr>
          <a:xfrm>
            <a:off x="1261353" y="4452349"/>
            <a:ext cx="3466290" cy="680936"/>
          </a:xfrm>
          <a:prstGeom prst="roundRect">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800" b="1" dirty="0">
                <a:solidFill>
                  <a:schemeClr val="tx1"/>
                </a:solidFill>
              </a:rPr>
              <a:t>ІНДИВІДУАЛЬНА</a:t>
            </a:r>
            <a:endParaRPr lang="ru-RU" sz="2800" b="1" dirty="0">
              <a:solidFill>
                <a:schemeClr val="tx1"/>
              </a:solidFill>
            </a:endParaRPr>
          </a:p>
        </p:txBody>
      </p:sp>
      <p:sp>
        <p:nvSpPr>
          <p:cNvPr id="7" name="Стрелка влево 6"/>
          <p:cNvSpPr/>
          <p:nvPr/>
        </p:nvSpPr>
        <p:spPr>
          <a:xfrm>
            <a:off x="5167085" y="4297680"/>
            <a:ext cx="6037943" cy="1103086"/>
          </a:xfrm>
          <a:prstGeom prst="left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a:t>Обов’язкова для кожної установи </a:t>
            </a:r>
            <a:endParaRPr lang="en-US" sz="2800" dirty="0"/>
          </a:p>
        </p:txBody>
      </p:sp>
    </p:spTree>
    <p:extLst>
      <p:ext uri="{BB962C8B-B14F-4D97-AF65-F5344CB8AC3E}">
        <p14:creationId xmlns:p14="http://schemas.microsoft.com/office/powerpoint/2010/main" val="2089875183"/>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24912" y="286056"/>
            <a:ext cx="10354288" cy="1499616"/>
          </a:xfrm>
        </p:spPr>
        <p:txBody>
          <a:bodyPr/>
          <a:lstStyle/>
          <a:p>
            <a:pPr algn="ctr"/>
            <a:r>
              <a:rPr lang="uk-UA" b="1" dirty="0">
                <a:solidFill>
                  <a:srgbClr val="0070C0"/>
                </a:solidFill>
              </a:rPr>
              <a:t>Принципи побудови номенклатури справ </a:t>
            </a:r>
            <a:endParaRPr lang="en-US" b="1" dirty="0">
              <a:solidFill>
                <a:srgbClr val="0070C0"/>
              </a:solidFill>
            </a:endParaRPr>
          </a:p>
        </p:txBody>
      </p:sp>
      <p:sp>
        <p:nvSpPr>
          <p:cNvPr id="5" name="Текст 4"/>
          <p:cNvSpPr>
            <a:spLocks noGrp="1"/>
          </p:cNvSpPr>
          <p:nvPr>
            <p:ph type="body" sz="quarter" idx="3"/>
          </p:nvPr>
        </p:nvSpPr>
        <p:spPr>
          <a:xfrm>
            <a:off x="5884948" y="1785672"/>
            <a:ext cx="4754880" cy="822960"/>
          </a:xfrm>
        </p:spPr>
        <p:txBody>
          <a:bodyPr/>
          <a:lstStyle/>
          <a:p>
            <a:pPr algn="ctr"/>
            <a:endParaRPr lang="uk-UA" b="1" dirty="0">
              <a:solidFill>
                <a:schemeClr val="accent2">
                  <a:lumMod val="50000"/>
                </a:schemeClr>
              </a:solidFill>
            </a:endParaRPr>
          </a:p>
          <a:p>
            <a:endParaRPr lang="en-US" dirty="0"/>
          </a:p>
        </p:txBody>
      </p:sp>
      <p:graphicFrame>
        <p:nvGraphicFramePr>
          <p:cNvPr id="7" name="Таблица 6"/>
          <p:cNvGraphicFramePr>
            <a:graphicFrameLocks noGrp="1"/>
          </p:cNvGraphicFramePr>
          <p:nvPr>
            <p:extLst/>
          </p:nvPr>
        </p:nvGraphicFramePr>
        <p:xfrm>
          <a:off x="1024912" y="1785672"/>
          <a:ext cx="10354288" cy="4206240"/>
        </p:xfrm>
        <a:graphic>
          <a:graphicData uri="http://schemas.openxmlformats.org/drawingml/2006/table">
            <a:tbl>
              <a:tblPr firstRow="1" bandRow="1">
                <a:tableStyleId>{5C22544A-7EE6-4342-B048-85BDC9FD1C3A}</a:tableStyleId>
              </a:tblPr>
              <a:tblGrid>
                <a:gridCol w="5177144">
                  <a:extLst>
                    <a:ext uri="{9D8B030D-6E8A-4147-A177-3AD203B41FA5}">
                      <a16:colId xmlns:a16="http://schemas.microsoft.com/office/drawing/2014/main" xmlns="" val="3178913838"/>
                    </a:ext>
                  </a:extLst>
                </a:gridCol>
                <a:gridCol w="5177144">
                  <a:extLst>
                    <a:ext uri="{9D8B030D-6E8A-4147-A177-3AD203B41FA5}">
                      <a16:colId xmlns:a16="http://schemas.microsoft.com/office/drawing/2014/main" xmlns="" val="37116536"/>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uk-UA" b="1" dirty="0">
                        <a:solidFill>
                          <a:schemeClr val="accent2">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uk-UA" b="1" dirty="0">
                          <a:solidFill>
                            <a:schemeClr val="accent2">
                              <a:lumMod val="50000"/>
                            </a:schemeClr>
                          </a:solidFill>
                        </a:rPr>
                        <a:t>Структурний </a:t>
                      </a:r>
                      <a:endParaRPr lang="en-US" b="1" dirty="0">
                        <a:solidFill>
                          <a:schemeClr val="accent2">
                            <a:lumMod val="50000"/>
                          </a:schemeClr>
                        </a:solidFill>
                      </a:endParaRP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uk-UA" b="1" dirty="0">
                        <a:solidFill>
                          <a:schemeClr val="accent2">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uk-UA" b="1" dirty="0">
                          <a:solidFill>
                            <a:schemeClr val="accent2">
                              <a:lumMod val="50000"/>
                            </a:schemeClr>
                          </a:solidFill>
                        </a:rPr>
                        <a:t>Функціональний </a:t>
                      </a:r>
                    </a:p>
                    <a:p>
                      <a:pPr algn="ctr"/>
                      <a:endParaRPr lang="en-US" dirty="0"/>
                    </a:p>
                  </a:txBody>
                  <a:tcPr/>
                </a:tc>
                <a:extLst>
                  <a:ext uri="{0D108BD9-81ED-4DB2-BD59-A6C34878D82A}">
                    <a16:rowId xmlns:a16="http://schemas.microsoft.com/office/drawing/2014/main" xmlns="" val="62221985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Використовується у разі чітко встановленої структури установи</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Використовується як правило у безструктурній установі у разі розподілу основних функцій між працівниками</a:t>
                      </a:r>
                    </a:p>
                    <a:p>
                      <a:endParaRPr lang="en-US" dirty="0"/>
                    </a:p>
                  </a:txBody>
                  <a:tcPr/>
                </a:tc>
                <a:extLst>
                  <a:ext uri="{0D108BD9-81ED-4DB2-BD59-A6C34878D82A}">
                    <a16:rowId xmlns:a16="http://schemas.microsoft.com/office/drawing/2014/main" xmlns="" val="374017674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Розділами такої номенклатури справ є найменування структурних підрозділів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Розділи і підрозділи номенклатури побудованої таким принципом, відображають її функції та напрями діяльності</a:t>
                      </a:r>
                    </a:p>
                    <a:p>
                      <a:endParaRPr lang="en-US" dirty="0"/>
                    </a:p>
                  </a:txBody>
                  <a:tcPr/>
                </a:tc>
                <a:extLst>
                  <a:ext uri="{0D108BD9-81ED-4DB2-BD59-A6C34878D82A}">
                    <a16:rowId xmlns:a16="http://schemas.microsoft.com/office/drawing/2014/main" xmlns="" val="68341937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Першим розділом номенклатури справ зазначається служба діловодства </a:t>
                      </a:r>
                      <a:endParaRPr lang="en-US" dirty="0">
                        <a:latin typeface="Times New Roman" panose="02020603050405020304" pitchFamily="18" charset="0"/>
                        <a:cs typeface="Times New Roman" panose="02020603050405020304" pitchFamily="18" charset="0"/>
                      </a:endParaRP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a:latin typeface="Times New Roman" panose="02020603050405020304" pitchFamily="18" charset="0"/>
                          <a:cs typeface="Times New Roman" panose="02020603050405020304" pitchFamily="18" charset="0"/>
                        </a:rPr>
                        <a:t>Розділи і підрозділи розміщуються в номенклатурі за ступенем їх важливості</a:t>
                      </a:r>
                      <a:endParaRPr lang="en-US" dirty="0">
                        <a:latin typeface="Times New Roman" panose="02020603050405020304" pitchFamily="18" charset="0"/>
                        <a:cs typeface="Times New Roman" panose="02020603050405020304" pitchFamily="18" charset="0"/>
                      </a:endParaRPr>
                    </a:p>
                    <a:p>
                      <a:endParaRPr lang="en-US" dirty="0"/>
                    </a:p>
                  </a:txBody>
                  <a:tcPr/>
                </a:tc>
                <a:extLst>
                  <a:ext uri="{0D108BD9-81ED-4DB2-BD59-A6C34878D82A}">
                    <a16:rowId xmlns:a16="http://schemas.microsoft.com/office/drawing/2014/main" xmlns="" val="1566705685"/>
                  </a:ext>
                </a:extLst>
              </a:tr>
            </a:tbl>
          </a:graphicData>
        </a:graphic>
      </p:graphicFrame>
    </p:spTree>
    <p:extLst>
      <p:ext uri="{BB962C8B-B14F-4D97-AF65-F5344CB8AC3E}">
        <p14:creationId xmlns:p14="http://schemas.microsoft.com/office/powerpoint/2010/main" val="34617168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430317" y="1267691"/>
            <a:ext cx="9746674" cy="4322618"/>
          </a:xfrm>
        </p:spPr>
        <p:txBody>
          <a:bodyPr>
            <a:normAutofit/>
          </a:bodyPr>
          <a:lstStyle/>
          <a:p>
            <a:pPr algn="just"/>
            <a:r>
              <a:rPr lang="uk-UA" altLang="ru-RU" sz="3600" b="1" dirty="0">
                <a:solidFill>
                  <a:schemeClr val="tx2">
                    <a:lumMod val="75000"/>
                  </a:schemeClr>
                </a:solidFill>
                <a:latin typeface="Times New Roman" panose="02020603050405020304" pitchFamily="18" charset="0"/>
                <a:cs typeface="Times New Roman" panose="02020603050405020304" pitchFamily="18" charset="0"/>
              </a:rPr>
              <a:t>Експертиза цінності документів в установі –</a:t>
            </a:r>
            <a:br>
              <a:rPr lang="uk-UA" altLang="ru-RU" sz="3600" b="1" dirty="0">
                <a:solidFill>
                  <a:schemeClr val="tx2">
                    <a:lumMod val="75000"/>
                  </a:schemeClr>
                </a:solidFill>
                <a:latin typeface="Times New Roman" panose="02020603050405020304" pitchFamily="18" charset="0"/>
                <a:cs typeface="Times New Roman" panose="02020603050405020304" pitchFamily="18" charset="0"/>
              </a:rPr>
            </a:br>
            <a:r>
              <a:rPr lang="uk-UA" altLang="ru-RU" sz="3600" dirty="0">
                <a:latin typeface="Times New Roman" panose="02020603050405020304" pitchFamily="18" charset="0"/>
                <a:cs typeface="Times New Roman" panose="02020603050405020304" pitchFamily="18" charset="0"/>
              </a:rPr>
              <a:t/>
            </a:r>
            <a:br>
              <a:rPr lang="uk-UA" altLang="ru-RU" sz="3600" dirty="0">
                <a:latin typeface="Times New Roman" panose="02020603050405020304" pitchFamily="18" charset="0"/>
                <a:cs typeface="Times New Roman" panose="02020603050405020304" pitchFamily="18" charset="0"/>
              </a:rPr>
            </a:br>
            <a:r>
              <a:rPr lang="uk-UA" altLang="en-US" sz="3200" dirty="0">
                <a:latin typeface="Times New Roman" panose="02020603050405020304" pitchFamily="18" charset="0"/>
                <a:cs typeface="Times New Roman" panose="02020603050405020304" pitchFamily="18" charset="0"/>
              </a:rPr>
              <a:t>це всебічне вивчення документів з метою внесення їх до </a:t>
            </a:r>
            <a:r>
              <a:rPr lang="uk-UA" altLang="ru-RU" sz="3200" dirty="0">
                <a:latin typeface="Times New Roman" panose="02020603050405020304" pitchFamily="18" charset="0"/>
                <a:cs typeface="Times New Roman" panose="02020603050405020304" pitchFamily="18" charset="0"/>
              </a:rPr>
              <a:t>Національного архівного фонду (</a:t>
            </a:r>
            <a:r>
              <a:rPr lang="uk-UA" altLang="en-US" sz="3200" dirty="0">
                <a:latin typeface="Times New Roman" panose="02020603050405020304" pitchFamily="18" charset="0"/>
                <a:cs typeface="Times New Roman" panose="02020603050405020304" pitchFamily="18" charset="0"/>
              </a:rPr>
              <a:t>НАФ) або вилучення з нього, віднесення їх до категорії унікальних і встановлення строків зберігання документів, що не підлягають внесенню до НАФ </a:t>
            </a:r>
          </a:p>
        </p:txBody>
      </p:sp>
    </p:spTree>
    <p:extLst>
      <p:ext uri="{BB962C8B-B14F-4D97-AF65-F5344CB8AC3E}">
        <p14:creationId xmlns:p14="http://schemas.microsoft.com/office/powerpoint/2010/main" val="2351153273"/>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235964" y="565761"/>
            <a:ext cx="9720072" cy="1499616"/>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Індивідуальна номенклатура справ установи</a:t>
            </a:r>
            <a:endParaRPr lang="en-US" b="1" dirty="0">
              <a:latin typeface="Times New Roman" panose="02020603050405020304" pitchFamily="18" charset="0"/>
              <a:cs typeface="Times New Roman" panose="02020603050405020304" pitchFamily="18" charset="0"/>
            </a:endParaRPr>
          </a:p>
        </p:txBody>
      </p:sp>
      <p:sp>
        <p:nvSpPr>
          <p:cNvPr id="7" name="Прямоугольник: скругленные углы 6">
            <a:extLst>
              <a:ext uri="{FF2B5EF4-FFF2-40B4-BE49-F238E27FC236}">
                <a16:creationId xmlns:a16="http://schemas.microsoft.com/office/drawing/2014/main" xmlns="" id="{4C3E3F03-E816-C170-005E-6FBF4745C745}"/>
              </a:ext>
            </a:extLst>
          </p:cNvPr>
          <p:cNvSpPr/>
          <p:nvPr/>
        </p:nvSpPr>
        <p:spPr>
          <a:xfrm>
            <a:off x="603407" y="2362790"/>
            <a:ext cx="4754880" cy="1882302"/>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800" dirty="0"/>
              <a:t>Номенклатури справ структурних підрозділів</a:t>
            </a:r>
            <a:endParaRPr lang="en-US" sz="2800" dirty="0"/>
          </a:p>
          <a:p>
            <a:pPr algn="ctr"/>
            <a:endParaRPr lang="ru-RU" dirty="0"/>
          </a:p>
        </p:txBody>
      </p:sp>
      <p:sp>
        <p:nvSpPr>
          <p:cNvPr id="8" name="Прямоугольник: скругленные углы 7">
            <a:extLst>
              <a:ext uri="{FF2B5EF4-FFF2-40B4-BE49-F238E27FC236}">
                <a16:creationId xmlns:a16="http://schemas.microsoft.com/office/drawing/2014/main" xmlns="" id="{F1F76A30-4F8B-9C86-BAA5-FE7EEF79B886}"/>
              </a:ext>
            </a:extLst>
          </p:cNvPr>
          <p:cNvSpPr/>
          <p:nvPr/>
        </p:nvSpPr>
        <p:spPr>
          <a:xfrm>
            <a:off x="6398487" y="2362790"/>
            <a:ext cx="4753312" cy="1882302"/>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800" dirty="0"/>
              <a:t>ЗВЕДЕНА </a:t>
            </a:r>
          </a:p>
          <a:p>
            <a:pPr algn="ctr"/>
            <a:r>
              <a:rPr lang="uk-UA" sz="2800" dirty="0"/>
              <a:t>номенклатура справ</a:t>
            </a:r>
            <a:endParaRPr lang="en-US" sz="2800" dirty="0"/>
          </a:p>
          <a:p>
            <a:pPr algn="ctr"/>
            <a:endParaRPr lang="ru-RU" dirty="0"/>
          </a:p>
        </p:txBody>
      </p:sp>
    </p:spTree>
    <p:extLst>
      <p:ext uri="{BB962C8B-B14F-4D97-AF65-F5344CB8AC3E}">
        <p14:creationId xmlns:p14="http://schemas.microsoft.com/office/powerpoint/2010/main" val="421185840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0" y="585215"/>
            <a:ext cx="12192000" cy="546899"/>
          </a:xfrm>
        </p:spPr>
        <p:txBody>
          <a:bodyPr>
            <a:normAutofit/>
          </a:bodyPr>
          <a:lstStyle/>
          <a:p>
            <a:pPr algn="ctr"/>
            <a:r>
              <a:rPr lang="uk-UA" sz="2800" b="1" dirty="0">
                <a:solidFill>
                  <a:schemeClr val="accent2">
                    <a:lumMod val="50000"/>
                  </a:schemeClr>
                </a:solidFill>
                <a:latin typeface="Times New Roman" panose="02020603050405020304" pitchFamily="18" charset="0"/>
                <a:cs typeface="Times New Roman" panose="02020603050405020304" pitchFamily="18" charset="0"/>
              </a:rPr>
              <a:t>Зведена номенклатура справ установи</a:t>
            </a:r>
            <a:endParaRPr lang="en-US" sz="2800" b="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96700" y="1502229"/>
            <a:ext cx="10516511" cy="4942114"/>
          </a:xfrm>
        </p:spPr>
        <p:txBody>
          <a:bodyPr>
            <a:normAutofit fontScale="70000" lnSpcReduction="20000"/>
          </a:bodyPr>
          <a:lstStyle/>
          <a:p>
            <a:r>
              <a:rPr lang="uk-UA" dirty="0">
                <a:latin typeface="Times New Roman" panose="02020603050405020304" pitchFamily="18" charset="0"/>
                <a:cs typeface="Times New Roman" panose="02020603050405020304" pitchFamily="18" charset="0"/>
              </a:rPr>
              <a:t>Найменування установи 						ЗАТВЕРДЖУЮ </a:t>
            </a:r>
          </a:p>
          <a:p>
            <a:pPr marL="128016" lvl="1" indent="0">
              <a:buNone/>
            </a:pPr>
            <a:r>
              <a:rPr lang="uk-UA" dirty="0">
                <a:latin typeface="Times New Roman" panose="02020603050405020304" pitchFamily="18" charset="0"/>
                <a:cs typeface="Times New Roman" panose="02020603050405020304" pitchFamily="18" charset="0"/>
              </a:rPr>
              <a:t>								Посада керівника установи </a:t>
            </a:r>
          </a:p>
          <a:p>
            <a:pPr marL="128016" lvl="1" indent="0">
              <a:buNone/>
            </a:pPr>
            <a:r>
              <a:rPr lang="uk-UA" dirty="0">
                <a:latin typeface="Times New Roman" panose="02020603050405020304" pitchFamily="18" charset="0"/>
                <a:cs typeface="Times New Roman" panose="02020603050405020304" pitchFamily="18" charset="0"/>
              </a:rPr>
              <a:t>НОМЕНКЛАТУРА СПРАВ 						(підпис) Власне ім’я ПРІЗВИЩЕ </a:t>
            </a:r>
          </a:p>
          <a:p>
            <a:pPr marL="128016" lvl="1" indent="0">
              <a:buNone/>
            </a:pPr>
            <a:r>
              <a:rPr lang="uk-UA" dirty="0">
                <a:latin typeface="Times New Roman" panose="02020603050405020304" pitchFamily="18" charset="0"/>
                <a:cs typeface="Times New Roman" panose="02020603050405020304" pitchFamily="18" charset="0"/>
              </a:rPr>
              <a:t>______________ № _______ 						_____ ____________ 20___ року </a:t>
            </a:r>
          </a:p>
          <a:p>
            <a:pPr marL="128016" lvl="1" indent="0">
              <a:buNone/>
            </a:pPr>
            <a:r>
              <a:rPr lang="uk-UA" dirty="0">
                <a:latin typeface="Times New Roman" panose="02020603050405020304" pitchFamily="18" charset="0"/>
                <a:cs typeface="Times New Roman" panose="02020603050405020304" pitchFamily="18" charset="0"/>
              </a:rPr>
              <a:t>На __________ рік 							М. П. (за наявності) </a:t>
            </a: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r>
              <a:rPr lang="uk-UA" dirty="0">
                <a:latin typeface="Times New Roman" panose="02020603050405020304" pitchFamily="18" charset="0"/>
                <a:cs typeface="Times New Roman" panose="02020603050405020304" pitchFamily="18" charset="0"/>
              </a:rPr>
              <a:t>Посада керівника служби діловодства 			(підпис)		 Власне ім’я ПРІЗВИЩЕ </a:t>
            </a:r>
          </a:p>
          <a:p>
            <a:pPr marL="128016" lvl="1" indent="0">
              <a:buNone/>
            </a:pPr>
            <a:r>
              <a:rPr lang="uk-UA" dirty="0">
                <a:latin typeface="Times New Roman" panose="02020603050405020304" pitchFamily="18" charset="0"/>
                <a:cs typeface="Times New Roman" panose="02020603050405020304" pitchFamily="18" charset="0"/>
              </a:rPr>
              <a:t> _____________ 20____ року </a:t>
            </a: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r>
              <a:rPr lang="uk-UA" dirty="0">
                <a:latin typeface="Times New Roman" panose="02020603050405020304" pitchFamily="18" charset="0"/>
                <a:cs typeface="Times New Roman" panose="02020603050405020304" pitchFamily="18" charset="0"/>
              </a:rPr>
              <a:t>Посада керівника архіву (особи, відповідальної за архів) установи	 (підпис) 		Власне ім’я ПРІЗВИЩЕ </a:t>
            </a: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endParaRPr lang="uk-UA" dirty="0">
              <a:latin typeface="Times New Roman" panose="02020603050405020304" pitchFamily="18" charset="0"/>
              <a:cs typeface="Times New Roman" panose="02020603050405020304" pitchFamily="18" charset="0"/>
            </a:endParaRPr>
          </a:p>
          <a:p>
            <a:pPr marL="128016" lvl="1" indent="0">
              <a:buNone/>
            </a:pPr>
            <a:r>
              <a:rPr lang="uk-UA" dirty="0">
                <a:latin typeface="Times New Roman" panose="02020603050405020304" pitchFamily="18" charset="0"/>
                <a:cs typeface="Times New Roman" panose="02020603050405020304" pitchFamily="18" charset="0"/>
              </a:rPr>
              <a:t>СХВАЛЕНО							ПОГОДЖЕНО </a:t>
            </a:r>
          </a:p>
          <a:p>
            <a:pPr marL="128016" lvl="1" indent="0">
              <a:buNone/>
            </a:pPr>
            <a:r>
              <a:rPr lang="uk-UA" dirty="0">
                <a:latin typeface="Times New Roman" panose="02020603050405020304" pitchFamily="18" charset="0"/>
                <a:cs typeface="Times New Roman" panose="02020603050405020304" pitchFamily="18" charset="0"/>
              </a:rPr>
              <a:t>Протокол засідання ЕК установи					 	Протокол засідання ЕПК державного архіву ________________ № _________                                                                                                                       _____________________ № __________ </a:t>
            </a:r>
            <a:endParaRPr lang="en-US"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3"/>
          <a:stretch>
            <a:fillRect/>
          </a:stretch>
        </p:blipFill>
        <p:spPr>
          <a:xfrm>
            <a:off x="1096700" y="2805117"/>
            <a:ext cx="10516511" cy="1359526"/>
          </a:xfrm>
          <a:prstGeom prst="rect">
            <a:avLst/>
          </a:prstGeom>
        </p:spPr>
      </p:pic>
    </p:spTree>
    <p:extLst>
      <p:ext uri="{BB962C8B-B14F-4D97-AF65-F5344CB8AC3E}">
        <p14:creationId xmlns:p14="http://schemas.microsoft.com/office/powerpoint/2010/main" val="99743728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2" name="Объект 11"/>
          <p:cNvGraphicFramePr>
            <a:graphicFrameLocks noGrp="1"/>
          </p:cNvGraphicFramePr>
          <p:nvPr>
            <p:ph sz="half" idx="2"/>
            <p:extLst/>
          </p:nvPr>
        </p:nvGraphicFramePr>
        <p:xfrm>
          <a:off x="989578" y="2536895"/>
          <a:ext cx="10491222" cy="1281113"/>
        </p:xfrm>
        <a:graphic>
          <a:graphicData uri="http://schemas.openxmlformats.org/drawingml/2006/table">
            <a:tbl>
              <a:tblPr firstRow="1" firstCol="1" bandRow="1">
                <a:effectLst>
                  <a:innerShdw blurRad="114300">
                    <a:prstClr val="black"/>
                  </a:innerShdw>
                </a:effectLst>
                <a:tableStyleId>{5C22544A-7EE6-4342-B048-85BDC9FD1C3A}</a:tableStyleId>
              </a:tblPr>
              <a:tblGrid>
                <a:gridCol w="1683411">
                  <a:extLst>
                    <a:ext uri="{9D8B030D-6E8A-4147-A177-3AD203B41FA5}">
                      <a16:colId xmlns:a16="http://schemas.microsoft.com/office/drawing/2014/main" xmlns="" val="3842130965"/>
                    </a:ext>
                  </a:extLst>
                </a:gridCol>
                <a:gridCol w="2029811">
                  <a:extLst>
                    <a:ext uri="{9D8B030D-6E8A-4147-A177-3AD203B41FA5}">
                      <a16:colId xmlns:a16="http://schemas.microsoft.com/office/drawing/2014/main" xmlns="" val="2332507488"/>
                    </a:ext>
                  </a:extLst>
                </a:gridCol>
                <a:gridCol w="2059380">
                  <a:extLst>
                    <a:ext uri="{9D8B030D-6E8A-4147-A177-3AD203B41FA5}">
                      <a16:colId xmlns:a16="http://schemas.microsoft.com/office/drawing/2014/main" xmlns="" val="601220067"/>
                    </a:ext>
                  </a:extLst>
                </a:gridCol>
                <a:gridCol w="2655016">
                  <a:extLst>
                    <a:ext uri="{9D8B030D-6E8A-4147-A177-3AD203B41FA5}">
                      <a16:colId xmlns:a16="http://schemas.microsoft.com/office/drawing/2014/main" xmlns="" val="3254618906"/>
                    </a:ext>
                  </a:extLst>
                </a:gridCol>
                <a:gridCol w="2063604">
                  <a:extLst>
                    <a:ext uri="{9D8B030D-6E8A-4147-A177-3AD203B41FA5}">
                      <a16:colId xmlns:a16="http://schemas.microsoft.com/office/drawing/2014/main" xmlns="" val="1443487612"/>
                    </a:ext>
                  </a:extLst>
                </a:gridCol>
              </a:tblGrid>
              <a:tr h="731166">
                <a:tc>
                  <a:txBody>
                    <a:bodyPr/>
                    <a:lstStyle/>
                    <a:p>
                      <a:pPr algn="ctr">
                        <a:lnSpc>
                          <a:spcPct val="107000"/>
                        </a:lnSpc>
                        <a:spcBef>
                          <a:spcPts val="600"/>
                        </a:spcBef>
                        <a:spcAft>
                          <a:spcPts val="0"/>
                        </a:spcAft>
                      </a:pPr>
                      <a:r>
                        <a:rPr lang="uk-UA" sz="1400" dirty="0">
                          <a:solidFill>
                            <a:schemeClr val="tx1"/>
                          </a:solidFill>
                          <a:effectLst/>
                        </a:rPr>
                        <a:t>Індекс справи</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Заголовок справи (тому, частини)</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Кількість справ (томів, частин)</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Строк </a:t>
                      </a:r>
                      <a:br>
                        <a:rPr lang="uk-UA" sz="1400" dirty="0">
                          <a:solidFill>
                            <a:schemeClr val="tx1"/>
                          </a:solidFill>
                          <a:effectLst/>
                        </a:rPr>
                      </a:br>
                      <a:r>
                        <a:rPr lang="uk-UA" sz="1400" dirty="0">
                          <a:solidFill>
                            <a:schemeClr val="tx1"/>
                          </a:solidFill>
                          <a:effectLst/>
                        </a:rPr>
                        <a:t>зберігання справи (тому, частини) і номери статей за переліком</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Примітка</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108844917"/>
                  </a:ext>
                </a:extLst>
              </a:tr>
              <a:tr h="288923">
                <a:tc>
                  <a:txBody>
                    <a:bodyPr/>
                    <a:lstStyle/>
                    <a:p>
                      <a:pPr algn="ctr">
                        <a:lnSpc>
                          <a:spcPct val="107000"/>
                        </a:lnSpc>
                        <a:spcBef>
                          <a:spcPts val="600"/>
                        </a:spcBef>
                        <a:spcAft>
                          <a:spcPts val="0"/>
                        </a:spcAft>
                      </a:pPr>
                      <a:r>
                        <a:rPr lang="uk-UA" sz="1400" dirty="0">
                          <a:solidFill>
                            <a:schemeClr val="tx1"/>
                          </a:solidFill>
                          <a:effectLst/>
                        </a:rPr>
                        <a:t>1</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2</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3</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4</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Bef>
                          <a:spcPts val="600"/>
                        </a:spcBef>
                        <a:spcAft>
                          <a:spcPts val="0"/>
                        </a:spcAft>
                      </a:pPr>
                      <a:r>
                        <a:rPr lang="uk-UA" sz="1400" dirty="0">
                          <a:solidFill>
                            <a:schemeClr val="tx1"/>
                          </a:solidFill>
                          <a:effectLst/>
                        </a:rPr>
                        <a:t>5</a:t>
                      </a:r>
                      <a:endParaRPr lang="en-US" sz="1400" dirty="0">
                        <a:solidFill>
                          <a:schemeClr val="tx1"/>
                        </a:solidFill>
                        <a:effectLst/>
                        <a:latin typeface="Antiqua"/>
                        <a:ea typeface="Times New Roman" panose="02020603050405020304" pitchFamily="18" charset="0"/>
                        <a:cs typeface="Times New Roman" panose="02020603050405020304" pitchFamily="18" charset="0"/>
                      </a:endParaRPr>
                    </a:p>
                  </a:txBody>
                  <a:tcPr marL="34925" marR="34925" marT="34925" marB="349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637805503"/>
                  </a:ext>
                </a:extLst>
              </a:tr>
            </a:tbl>
          </a:graphicData>
        </a:graphic>
      </p:graphicFrame>
      <p:sp>
        <p:nvSpPr>
          <p:cNvPr id="16" name="Rectangle 2"/>
          <p:cNvSpPr>
            <a:spLocks noChangeArrowheads="1"/>
          </p:cNvSpPr>
          <p:nvPr/>
        </p:nvSpPr>
        <p:spPr bwMode="auto">
          <a:xfrm>
            <a:off x="880250" y="1028321"/>
            <a:ext cx="322652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Найменування установи</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Найменування структурного підрозділу</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en-US" sz="1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en-US" sz="1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НОМЕНКЛТУРА СПРАВ</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_____________№____________</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 __________ рік</a:t>
            </a:r>
            <a:endParaRPr kumimoji="0" lang="en-US" altLang="en-US" sz="1400" b="0" i="0" u="none" strike="noStrike" cap="none" normalizeH="0" baseline="0" dirty="0">
              <a:ln>
                <a:noFill/>
              </a:ln>
              <a:solidFill>
                <a:schemeClr val="tx1"/>
              </a:solidFill>
              <a:effectLst/>
            </a:endParaRPr>
          </a:p>
        </p:txBody>
      </p:sp>
      <p:sp>
        <p:nvSpPr>
          <p:cNvPr id="17" name="Прямоугольник 16"/>
          <p:cNvSpPr/>
          <p:nvPr/>
        </p:nvSpPr>
        <p:spPr>
          <a:xfrm>
            <a:off x="584378" y="315429"/>
            <a:ext cx="11442684" cy="584775"/>
          </a:xfrm>
          <a:prstGeom prst="rect">
            <a:avLst/>
          </a:prstGeom>
        </p:spPr>
        <p:txBody>
          <a:bodyPr wrap="none">
            <a:spAutoFit/>
          </a:bodyPr>
          <a:lstStyle/>
          <a:p>
            <a:r>
              <a:rPr lang="uk-UA" sz="3200" b="1" dirty="0" smtClean="0">
                <a:solidFill>
                  <a:schemeClr val="accent1">
                    <a:lumMod val="50000"/>
                  </a:schemeClr>
                </a:solidFill>
                <a:latin typeface="Times New Roman" panose="02020603050405020304" pitchFamily="18" charset="0"/>
                <a:cs typeface="Times New Roman" panose="02020603050405020304" pitchFamily="18" charset="0"/>
              </a:rPr>
              <a:t>НОМЕНКЛАТУРА СПРАВ СТРУКТУРНОГО ПІДРОЗДІЛУ</a:t>
            </a:r>
            <a:endParaRPr lang="en-US" sz="32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1003628" y="4575106"/>
            <a:ext cx="10604185" cy="523220"/>
          </a:xfrm>
          <a:prstGeom prst="rect">
            <a:avLst/>
          </a:prstGeom>
        </p:spPr>
        <p:txBody>
          <a:bodyPr wrap="none">
            <a:spAutoFit/>
          </a:bodyPr>
          <a:lstStyle/>
          <a:p>
            <a:r>
              <a:rPr lang="uk-UA" sz="1400" dirty="0">
                <a:latin typeface="Times New Roman" panose="02020603050405020304" pitchFamily="18" charset="0"/>
                <a:cs typeface="Times New Roman" panose="02020603050405020304" pitchFamily="18" charset="0"/>
              </a:rPr>
              <a:t>По</a:t>
            </a:r>
            <a:r>
              <a:rPr lang="en-US" sz="1400" dirty="0" err="1">
                <a:latin typeface="Times New Roman" panose="02020603050405020304" pitchFamily="18" charset="0"/>
                <a:cs typeface="Times New Roman" panose="02020603050405020304" pitchFamily="18" charset="0"/>
              </a:rPr>
              <a:t>сад</a:t>
            </a:r>
            <a:r>
              <a:rPr lang="uk-UA" sz="1400" dirty="0">
                <a:latin typeface="Times New Roman" panose="02020603050405020304" pitchFamily="18" charset="0"/>
                <a:cs typeface="Times New Roman" panose="02020603050405020304" pitchFamily="18" charset="0"/>
              </a:rPr>
              <a:t>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керівника</a:t>
            </a:r>
            <a:r>
              <a:rPr lang="uk-UA"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структурного</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підрозділу</a:t>
            </a:r>
            <a:r>
              <a:rPr lang="en-US" sz="1400" dirty="0">
                <a:latin typeface="Times New Roman" panose="02020603050405020304" pitchFamily="18" charset="0"/>
                <a:cs typeface="Times New Roman" panose="02020603050405020304" pitchFamily="18" charset="0"/>
              </a:rPr>
              <a:t> </a:t>
            </a:r>
            <a:r>
              <a:rPr lang="uk-UA" sz="1400" dirty="0">
                <a:latin typeface="Times New Roman" panose="02020603050405020304" pitchFamily="18" charset="0"/>
                <a:cs typeface="Times New Roman" panose="02020603050405020304" pitchFamily="18" charset="0"/>
              </a:rPr>
              <a:t>			(підпис)                  		  Власне ім'я, </a:t>
            </a:r>
            <a:r>
              <a:rPr lang="x-none" sz="1400" dirty="0">
                <a:latin typeface="Times New Roman" panose="02020603050405020304" pitchFamily="18" charset="0"/>
                <a:cs typeface="Times New Roman" panose="02020603050405020304" pitchFamily="18" charset="0"/>
              </a:rPr>
              <a:t>ПРІЗВИЩЕ</a:t>
            </a:r>
            <a:endParaRPr lang="uk-UA" sz="1400" dirty="0">
              <a:latin typeface="Times New Roman" panose="02020603050405020304" pitchFamily="18" charset="0"/>
              <a:cs typeface="Times New Roman" panose="02020603050405020304" pitchFamily="18" charset="0"/>
            </a:endParaRPr>
          </a:p>
          <a:p>
            <a:r>
              <a:rPr lang="uk-UA" sz="1400" dirty="0">
                <a:latin typeface="Times New Roman" panose="02020603050405020304" pitchFamily="18" charset="0"/>
                <a:cs typeface="Times New Roman" panose="02020603050405020304" pitchFamily="18" charset="0"/>
              </a:rPr>
              <a:t>______________________ 20____ року</a:t>
            </a:r>
            <a:endParaRPr lang="en-US" sz="1400"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989578" y="3797305"/>
            <a:ext cx="10491222" cy="523220"/>
          </a:xfrm>
          <a:prstGeom prst="rect">
            <a:avLst/>
          </a:prstGeom>
        </p:spPr>
        <p:txBody>
          <a:bodyPr wrap="square">
            <a:spAutoFit/>
          </a:bodyPr>
          <a:lstStyle/>
          <a:p>
            <a:r>
              <a:rPr lang="uk-UA" sz="1400" b="1" dirty="0"/>
              <a:t>___________________________________________________________________________________________________________________                                    					(назва розділу)</a:t>
            </a:r>
            <a:endParaRPr lang="en-US" sz="3200" b="1" dirty="0"/>
          </a:p>
        </p:txBody>
      </p:sp>
      <p:sp>
        <p:nvSpPr>
          <p:cNvPr id="22" name="Прямоугольник 21"/>
          <p:cNvSpPr/>
          <p:nvPr/>
        </p:nvSpPr>
        <p:spPr>
          <a:xfrm>
            <a:off x="989578" y="5267945"/>
            <a:ext cx="10491222" cy="1169551"/>
          </a:xfrm>
          <a:prstGeom prst="rect">
            <a:avLst/>
          </a:prstGeom>
        </p:spPr>
        <p:txBody>
          <a:bodyPr wrap="square">
            <a:spAutoFit/>
          </a:bodyPr>
          <a:lstStyle/>
          <a:p>
            <a:r>
              <a:rPr lang="uk-UA" sz="1400" dirty="0">
                <a:latin typeface="Times New Roman" panose="02020603050405020304" pitchFamily="18" charset="0"/>
                <a:cs typeface="Times New Roman" panose="02020603050405020304" pitchFamily="18" charset="0"/>
              </a:rPr>
              <a:t>По</a:t>
            </a:r>
            <a:r>
              <a:rPr lang="en-US" sz="1400" dirty="0" err="1">
                <a:latin typeface="Times New Roman" panose="02020603050405020304" pitchFamily="18" charset="0"/>
                <a:cs typeface="Times New Roman" panose="02020603050405020304" pitchFamily="18" charset="0"/>
              </a:rPr>
              <a:t>сад</a:t>
            </a:r>
            <a:r>
              <a:rPr lang="uk-UA" sz="1400" dirty="0">
                <a:latin typeface="Times New Roman" panose="02020603050405020304" pitchFamily="18" charset="0"/>
                <a:cs typeface="Times New Roman" panose="02020603050405020304" pitchFamily="18" charset="0"/>
              </a:rPr>
              <a:t>а</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керівника</a:t>
            </a:r>
            <a:r>
              <a:rPr lang="uk-UA" sz="1400" dirty="0">
                <a:latin typeface="Times New Roman" panose="02020603050405020304" pitchFamily="18" charset="0"/>
                <a:cs typeface="Times New Roman" panose="02020603050405020304" pitchFamily="18" charset="0"/>
              </a:rPr>
              <a:t> архіву (особи, </a:t>
            </a:r>
          </a:p>
          <a:p>
            <a:r>
              <a:rPr lang="uk-UA" sz="1400" dirty="0">
                <a:latin typeface="Times New Roman" panose="02020603050405020304" pitchFamily="18" charset="0"/>
                <a:cs typeface="Times New Roman" panose="02020603050405020304" pitchFamily="18" charset="0"/>
              </a:rPr>
              <a:t>Відповідальної за архів) установи</a:t>
            </a:r>
          </a:p>
          <a:p>
            <a:endParaRPr lang="uk-UA" sz="1400" dirty="0">
              <a:latin typeface="Times New Roman" panose="02020603050405020304" pitchFamily="18" charset="0"/>
              <a:cs typeface="Times New Roman" panose="02020603050405020304" pitchFamily="18" charset="0"/>
            </a:endParaRPr>
          </a:p>
          <a:p>
            <a:r>
              <a:rPr lang="uk-UA" sz="1400" dirty="0">
                <a:latin typeface="Times New Roman" panose="02020603050405020304" pitchFamily="18" charset="0"/>
                <a:cs typeface="Times New Roman" panose="02020603050405020304" pitchFamily="18" charset="0"/>
              </a:rPr>
              <a:t>(підпис)      Власне ім'я, </a:t>
            </a:r>
            <a:r>
              <a:rPr lang="x-none" sz="1400" dirty="0">
                <a:latin typeface="Times New Roman" panose="02020603050405020304" pitchFamily="18" charset="0"/>
                <a:cs typeface="Times New Roman" panose="02020603050405020304" pitchFamily="18" charset="0"/>
              </a:rPr>
              <a:t>ПРІЗВИЩЕ</a:t>
            </a:r>
            <a:endParaRPr lang="uk-UA"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945224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FFC3CB86-FDD8-A296-1ECF-85775D44192D}"/>
              </a:ext>
            </a:extLst>
          </p:cNvPr>
          <p:cNvSpPr>
            <a:spLocks noGrp="1"/>
          </p:cNvSpPr>
          <p:nvPr>
            <p:ph type="title"/>
          </p:nvPr>
        </p:nvSpPr>
        <p:spPr>
          <a:xfrm>
            <a:off x="0" y="197007"/>
            <a:ext cx="12192000" cy="639150"/>
          </a:xfrm>
        </p:spPr>
        <p:txBody>
          <a:bodyPr>
            <a:noAutofit/>
          </a:bodyPr>
          <a:lstStyle/>
          <a:p>
            <a:pPr algn="ctr"/>
            <a:r>
              <a:rPr lang="uk-UA" sz="2800" b="1" dirty="0">
                <a:latin typeface="Times New Roman" panose="02020603050405020304" pitchFamily="18" charset="0"/>
                <a:cs typeface="Times New Roman" panose="02020603050405020304" pitchFamily="18" charset="0"/>
              </a:rPr>
              <a:t>ІНДЕКС СПРАВИ</a:t>
            </a:r>
            <a:br>
              <a:rPr lang="uk-UA" sz="2800" b="1" dirty="0">
                <a:latin typeface="Times New Roman" panose="02020603050405020304" pitchFamily="18" charset="0"/>
                <a:cs typeface="Times New Roman" panose="02020603050405020304" pitchFamily="18" charset="0"/>
              </a:rPr>
            </a:br>
            <a:r>
              <a:rPr lang="uk-UA" sz="3200" b="1" u="sng" dirty="0" smtClean="0">
                <a:latin typeface="Times New Roman" panose="02020603050405020304" pitchFamily="18" charset="0"/>
                <a:cs typeface="Times New Roman" panose="02020603050405020304" pitchFamily="18" charset="0"/>
              </a:rPr>
              <a:t>02</a:t>
            </a:r>
            <a:r>
              <a:rPr lang="uk-UA" sz="3200" b="1" dirty="0" smtClean="0">
                <a:latin typeface="Times New Roman" panose="02020603050405020304" pitchFamily="18" charset="0"/>
                <a:cs typeface="Times New Roman" panose="02020603050405020304" pitchFamily="18" charset="0"/>
              </a:rPr>
              <a:t>-</a:t>
            </a:r>
            <a:r>
              <a:rPr lang="uk-UA" sz="3200" b="1" u="sng" dirty="0" smtClean="0">
                <a:latin typeface="Times New Roman" panose="02020603050405020304" pitchFamily="18" charset="0"/>
                <a:cs typeface="Times New Roman" panose="02020603050405020304" pitchFamily="18" charset="0"/>
              </a:rPr>
              <a:t>54</a:t>
            </a:r>
            <a:endParaRPr lang="ru-RU" sz="3200" b="1" u="sng" dirty="0">
              <a:latin typeface="Times New Roman" panose="02020603050405020304" pitchFamily="18" charset="0"/>
              <a:cs typeface="Times New Roman" panose="02020603050405020304" pitchFamily="18" charset="0"/>
            </a:endParaRPr>
          </a:p>
        </p:txBody>
      </p:sp>
      <p:sp>
        <p:nvSpPr>
          <p:cNvPr id="7" name="Прямоугольник: скругленные углы 6">
            <a:extLst>
              <a:ext uri="{FF2B5EF4-FFF2-40B4-BE49-F238E27FC236}">
                <a16:creationId xmlns:a16="http://schemas.microsoft.com/office/drawing/2014/main" xmlns="" id="{4B0F5B82-2E75-1679-7E00-1576B4945A3F}"/>
              </a:ext>
            </a:extLst>
          </p:cNvPr>
          <p:cNvSpPr/>
          <p:nvPr/>
        </p:nvSpPr>
        <p:spPr>
          <a:xfrm>
            <a:off x="980483" y="1186393"/>
            <a:ext cx="4779445" cy="1452594"/>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latin typeface="Times New Roman" panose="02020603050405020304" pitchFamily="18" charset="0"/>
                <a:cs typeface="Times New Roman" panose="02020603050405020304" pitchFamily="18" charset="0"/>
              </a:rPr>
              <a:t>номер структурного </a:t>
            </a:r>
            <a:r>
              <a:rPr lang="ru-RU" sz="2400" dirty="0" err="1">
                <a:solidFill>
                  <a:schemeClr val="tx1"/>
                </a:solidFill>
                <a:latin typeface="Times New Roman" panose="02020603050405020304" pitchFamily="18" charset="0"/>
                <a:cs typeface="Times New Roman" panose="02020603050405020304" pitchFamily="18" charset="0"/>
              </a:rPr>
              <a:t>підрозділу</a:t>
            </a:r>
            <a:r>
              <a:rPr lang="ru-RU" sz="2400" dirty="0">
                <a:solidFill>
                  <a:schemeClr val="tx1"/>
                </a:solidFill>
                <a:latin typeface="Times New Roman" panose="02020603050405020304" pitchFamily="18" charset="0"/>
                <a:cs typeface="Times New Roman" panose="02020603050405020304" pitchFamily="18" charset="0"/>
              </a:rPr>
              <a:t> за </a:t>
            </a:r>
            <a:r>
              <a:rPr lang="ru-RU" sz="2400" dirty="0" err="1" smtClean="0">
                <a:solidFill>
                  <a:schemeClr val="tx1"/>
                </a:solidFill>
                <a:latin typeface="Times New Roman" panose="02020603050405020304" pitchFamily="18" charset="0"/>
                <a:cs typeface="Times New Roman" panose="02020603050405020304" pitchFamily="18" charset="0"/>
              </a:rPr>
              <a:t>штатним</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розписом</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або</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класифікатором</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структурних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підрозділів</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8" name="Прямоугольник: скругленные углы 7">
            <a:extLst>
              <a:ext uri="{FF2B5EF4-FFF2-40B4-BE49-F238E27FC236}">
                <a16:creationId xmlns:a16="http://schemas.microsoft.com/office/drawing/2014/main" xmlns="" id="{9F316758-5C7D-4D2B-24D7-1EF5D71A757B}"/>
              </a:ext>
            </a:extLst>
          </p:cNvPr>
          <p:cNvSpPr/>
          <p:nvPr/>
        </p:nvSpPr>
        <p:spPr>
          <a:xfrm>
            <a:off x="6356970" y="1186393"/>
            <a:ext cx="5113174" cy="1452594"/>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tx1"/>
                </a:solidFill>
                <a:latin typeface="Times New Roman" panose="02020603050405020304" pitchFamily="18" charset="0"/>
                <a:cs typeface="Times New Roman" panose="02020603050405020304" pitchFamily="18" charset="0"/>
              </a:rPr>
              <a:t>порядковий номер </a:t>
            </a:r>
            <a:r>
              <a:rPr lang="ru-RU" sz="2400" dirty="0" err="1">
                <a:solidFill>
                  <a:schemeClr val="tx1"/>
                </a:solidFill>
                <a:latin typeface="Times New Roman" panose="02020603050405020304" pitchFamily="18" charset="0"/>
                <a:cs typeface="Times New Roman" panose="02020603050405020304" pitchFamily="18" charset="0"/>
              </a:rPr>
              <a:t>справи</a:t>
            </a:r>
            <a:r>
              <a:rPr lang="ru-RU" sz="2400" dirty="0">
                <a:solidFill>
                  <a:schemeClr val="tx1"/>
                </a:solidFill>
                <a:latin typeface="Times New Roman" panose="02020603050405020304" pitchFamily="18" charset="0"/>
                <a:cs typeface="Times New Roman" panose="02020603050405020304" pitchFamily="18" charset="0"/>
              </a:rPr>
              <a:t> </a:t>
            </a:r>
          </a:p>
          <a:p>
            <a:pPr algn="ctr"/>
            <a:r>
              <a:rPr lang="ru-RU" sz="2400" dirty="0">
                <a:solidFill>
                  <a:schemeClr val="tx1"/>
                </a:solidFill>
                <a:latin typeface="Times New Roman" panose="02020603050405020304" pitchFamily="18" charset="0"/>
                <a:cs typeface="Times New Roman" panose="02020603050405020304" pitchFamily="18" charset="0"/>
              </a:rPr>
              <a:t>в межах структурного </a:t>
            </a:r>
            <a:r>
              <a:rPr lang="ru-RU" sz="2400" dirty="0" err="1">
                <a:solidFill>
                  <a:schemeClr val="tx1"/>
                </a:solidFill>
                <a:latin typeface="Times New Roman" panose="02020603050405020304" pitchFamily="18" charset="0"/>
                <a:cs typeface="Times New Roman" panose="02020603050405020304" pitchFamily="18" charset="0"/>
              </a:rPr>
              <a:t>підрозділу</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9" name="Стрелка: вверх 8">
            <a:extLst>
              <a:ext uri="{FF2B5EF4-FFF2-40B4-BE49-F238E27FC236}">
                <a16:creationId xmlns:a16="http://schemas.microsoft.com/office/drawing/2014/main" xmlns="" id="{51B8E870-B88A-B35A-EFFE-E893C2D16DB7}"/>
              </a:ext>
            </a:extLst>
          </p:cNvPr>
          <p:cNvSpPr/>
          <p:nvPr/>
        </p:nvSpPr>
        <p:spPr>
          <a:xfrm>
            <a:off x="5474060" y="836157"/>
            <a:ext cx="522024" cy="975597"/>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верх 9">
            <a:extLst>
              <a:ext uri="{FF2B5EF4-FFF2-40B4-BE49-F238E27FC236}">
                <a16:creationId xmlns:a16="http://schemas.microsoft.com/office/drawing/2014/main" xmlns="" id="{B92A3027-6B01-FC30-0AEE-4D3F48322C7A}"/>
              </a:ext>
            </a:extLst>
          </p:cNvPr>
          <p:cNvSpPr/>
          <p:nvPr/>
        </p:nvSpPr>
        <p:spPr>
          <a:xfrm>
            <a:off x="6071102" y="836157"/>
            <a:ext cx="522024" cy="975597"/>
          </a:xfrm>
          <a:prstGeom prst="upArrow">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0" y="3090446"/>
            <a:ext cx="12192000" cy="954107"/>
          </a:xfrm>
          <a:prstGeom prst="rect">
            <a:avLst/>
          </a:prstGeom>
        </p:spPr>
        <p:txBody>
          <a:bodyPr wrap="square">
            <a:spAutoFit/>
          </a:bodyPr>
          <a:lstStyle/>
          <a:p>
            <a:pPr algn="ctr"/>
            <a:r>
              <a:rPr lang="uk-UA" sz="2800" b="1" dirty="0">
                <a:latin typeface="Times New Roman" panose="02020603050405020304" pitchFamily="18" charset="0"/>
                <a:cs typeface="Times New Roman" panose="02020603050405020304" pitchFamily="18" charset="0"/>
              </a:rPr>
              <a:t>ІНДЕКС СПРАВИ</a:t>
            </a:r>
            <a:br>
              <a:rPr lang="uk-UA" sz="2800" b="1" dirty="0">
                <a:latin typeface="Times New Roman" panose="02020603050405020304" pitchFamily="18" charset="0"/>
                <a:cs typeface="Times New Roman" panose="02020603050405020304" pitchFamily="18" charset="0"/>
              </a:rPr>
            </a:br>
            <a:r>
              <a:rPr lang="uk-UA" sz="2800" b="1" u="sng" dirty="0" smtClean="0">
                <a:latin typeface="Times New Roman" panose="02020603050405020304" pitchFamily="18" charset="0"/>
                <a:cs typeface="Times New Roman" panose="02020603050405020304" pitchFamily="18" charset="0"/>
              </a:rPr>
              <a:t>03.5-08</a:t>
            </a:r>
            <a:endParaRPr lang="en-US" sz="2800" dirty="0"/>
          </a:p>
        </p:txBody>
      </p:sp>
      <p:sp>
        <p:nvSpPr>
          <p:cNvPr id="11" name="Прямоугольник: скругленные углы 6">
            <a:extLst>
              <a:ext uri="{FF2B5EF4-FFF2-40B4-BE49-F238E27FC236}">
                <a16:creationId xmlns:a16="http://schemas.microsoft.com/office/drawing/2014/main" xmlns="" id="{4B0F5B82-2E75-1679-7E00-1576B4945A3F}"/>
              </a:ext>
            </a:extLst>
          </p:cNvPr>
          <p:cNvSpPr/>
          <p:nvPr/>
        </p:nvSpPr>
        <p:spPr>
          <a:xfrm>
            <a:off x="392655" y="4496011"/>
            <a:ext cx="4133625" cy="2112131"/>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Times New Roman" panose="02020603050405020304" pitchFamily="18" charset="0"/>
                <a:cs typeface="Times New Roman" panose="02020603050405020304" pitchFamily="18" charset="0"/>
              </a:rPr>
              <a:t>03 –</a:t>
            </a:r>
          </a:p>
          <a:p>
            <a:pPr algn="ctr"/>
            <a:r>
              <a:rPr lang="ru-RU" sz="2400" dirty="0" smtClean="0">
                <a:solidFill>
                  <a:schemeClr val="tx1"/>
                </a:solidFill>
                <a:latin typeface="Times New Roman" panose="02020603050405020304" pitchFamily="18" charset="0"/>
                <a:cs typeface="Times New Roman" panose="02020603050405020304" pitchFamily="18" charset="0"/>
              </a:rPr>
              <a:t>номер </a:t>
            </a:r>
            <a:r>
              <a:rPr lang="ru-RU" sz="2400" dirty="0">
                <a:solidFill>
                  <a:schemeClr val="tx1"/>
                </a:solidFill>
                <a:latin typeface="Times New Roman" panose="02020603050405020304" pitchFamily="18" charset="0"/>
                <a:cs typeface="Times New Roman" panose="02020603050405020304" pitchFamily="18" charset="0"/>
              </a:rPr>
              <a:t>структурного </a:t>
            </a:r>
            <a:r>
              <a:rPr lang="ru-RU" sz="2400" dirty="0" err="1">
                <a:solidFill>
                  <a:schemeClr val="tx1"/>
                </a:solidFill>
                <a:latin typeface="Times New Roman" panose="02020603050405020304" pitchFamily="18" charset="0"/>
                <a:cs typeface="Times New Roman" panose="02020603050405020304" pitchFamily="18" charset="0"/>
              </a:rPr>
              <a:t>підрозділу</a:t>
            </a:r>
            <a:r>
              <a:rPr lang="ru-RU" sz="2400" dirty="0">
                <a:solidFill>
                  <a:schemeClr val="tx1"/>
                </a:solidFill>
                <a:latin typeface="Times New Roman" panose="02020603050405020304" pitchFamily="18" charset="0"/>
                <a:cs typeface="Times New Roman" panose="02020603050405020304" pitchFamily="18" charset="0"/>
              </a:rPr>
              <a:t> за </a:t>
            </a:r>
            <a:r>
              <a:rPr lang="ru-RU" sz="2400" dirty="0" err="1" smtClean="0">
                <a:solidFill>
                  <a:schemeClr val="tx1"/>
                </a:solidFill>
                <a:latin typeface="Times New Roman" panose="02020603050405020304" pitchFamily="18" charset="0"/>
                <a:cs typeface="Times New Roman" panose="02020603050405020304" pitchFamily="18" charset="0"/>
              </a:rPr>
              <a:t>штатним</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розписом</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або</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класифікатором</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структурних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підрозділів</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скругленные углы 6">
            <a:extLst>
              <a:ext uri="{FF2B5EF4-FFF2-40B4-BE49-F238E27FC236}">
                <a16:creationId xmlns:a16="http://schemas.microsoft.com/office/drawing/2014/main" xmlns="" id="{4B0F5B82-2E75-1679-7E00-1576B4945A3F}"/>
              </a:ext>
            </a:extLst>
          </p:cNvPr>
          <p:cNvSpPr/>
          <p:nvPr/>
        </p:nvSpPr>
        <p:spPr>
          <a:xfrm>
            <a:off x="4865454" y="4496012"/>
            <a:ext cx="2983031" cy="2112130"/>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Times New Roman" panose="02020603050405020304" pitchFamily="18" charset="0"/>
                <a:cs typeface="Times New Roman" panose="02020603050405020304" pitchFamily="18" charset="0"/>
              </a:rPr>
              <a:t>5 –</a:t>
            </a:r>
          </a:p>
          <a:p>
            <a:pPr algn="ctr"/>
            <a:r>
              <a:rPr lang="ru-RU" sz="2400" dirty="0" smtClean="0">
                <a:solidFill>
                  <a:schemeClr val="tx1"/>
                </a:solidFill>
                <a:latin typeface="Times New Roman" panose="02020603050405020304" pitchFamily="18" charset="0"/>
                <a:cs typeface="Times New Roman" panose="02020603050405020304" pitchFamily="18" charset="0"/>
              </a:rPr>
              <a:t>номер сектору у </a:t>
            </a:r>
            <a:r>
              <a:rPr lang="ru-RU" sz="2400" dirty="0" err="1" smtClean="0">
                <a:solidFill>
                  <a:schemeClr val="tx1"/>
                </a:solidFill>
                <a:latin typeface="Times New Roman" panose="02020603050405020304" pitchFamily="18" charset="0"/>
                <a:cs typeface="Times New Roman" panose="02020603050405020304" pitchFamily="18" charset="0"/>
              </a:rPr>
              <a:t>складі</a:t>
            </a:r>
            <a:r>
              <a:rPr lang="ru-RU" sz="2400" dirty="0" smtClean="0">
                <a:solidFill>
                  <a:schemeClr val="tx1"/>
                </a:solidFill>
                <a:latin typeface="Times New Roman" panose="02020603050405020304" pitchFamily="18" charset="0"/>
                <a:cs typeface="Times New Roman" panose="02020603050405020304" pitchFamily="18" charset="0"/>
              </a:rPr>
              <a:t> структурного </a:t>
            </a:r>
            <a:r>
              <a:rPr lang="ru-RU" sz="2400" dirty="0" err="1" smtClean="0">
                <a:solidFill>
                  <a:schemeClr val="tx1"/>
                </a:solidFill>
                <a:latin typeface="Times New Roman" panose="02020603050405020304" pitchFamily="18" charset="0"/>
                <a:cs typeface="Times New Roman" panose="02020603050405020304" pitchFamily="18" charset="0"/>
              </a:rPr>
              <a:t>підрозділу</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напряму</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діяльності</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13" name="Прямоугольник: скругленные углы 7">
            <a:extLst>
              <a:ext uri="{FF2B5EF4-FFF2-40B4-BE49-F238E27FC236}">
                <a16:creationId xmlns:a16="http://schemas.microsoft.com/office/drawing/2014/main" xmlns="" id="{9F316758-5C7D-4D2B-24D7-1EF5D71A757B}"/>
              </a:ext>
            </a:extLst>
          </p:cNvPr>
          <p:cNvSpPr/>
          <p:nvPr/>
        </p:nvSpPr>
        <p:spPr>
          <a:xfrm>
            <a:off x="8424082" y="4496010"/>
            <a:ext cx="3046062" cy="2112131"/>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Times New Roman" panose="02020603050405020304" pitchFamily="18" charset="0"/>
                <a:cs typeface="Times New Roman" panose="02020603050405020304" pitchFamily="18" charset="0"/>
              </a:rPr>
              <a:t>08 – </a:t>
            </a:r>
          </a:p>
          <a:p>
            <a:pPr algn="ctr"/>
            <a:r>
              <a:rPr lang="ru-RU" sz="2400" dirty="0" err="1" smtClean="0">
                <a:solidFill>
                  <a:schemeClr val="tx1"/>
                </a:solidFill>
                <a:latin typeface="Times New Roman" panose="02020603050405020304" pitchFamily="18" charset="0"/>
                <a:cs typeface="Times New Roman" panose="02020603050405020304" pitchFamily="18" charset="0"/>
              </a:rPr>
              <a:t>порядковий</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номер </a:t>
            </a:r>
            <a:r>
              <a:rPr lang="ru-RU" sz="2400" dirty="0" err="1">
                <a:solidFill>
                  <a:schemeClr val="tx1"/>
                </a:solidFill>
                <a:latin typeface="Times New Roman" panose="02020603050405020304" pitchFamily="18" charset="0"/>
                <a:cs typeface="Times New Roman" panose="02020603050405020304" pitchFamily="18" charset="0"/>
              </a:rPr>
              <a:t>справи</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tx1"/>
                </a:solidFill>
                <a:latin typeface="Times New Roman" panose="02020603050405020304" pitchFamily="18" charset="0"/>
                <a:cs typeface="Times New Roman" panose="02020603050405020304" pitchFamily="18" charset="0"/>
              </a:rPr>
              <a:t>в </a:t>
            </a:r>
            <a:r>
              <a:rPr lang="ru-RU" sz="2400" dirty="0">
                <a:solidFill>
                  <a:schemeClr val="tx1"/>
                </a:solidFill>
                <a:latin typeface="Times New Roman" panose="02020603050405020304" pitchFamily="18" charset="0"/>
                <a:cs typeface="Times New Roman" panose="02020603050405020304" pitchFamily="18" charset="0"/>
              </a:rPr>
              <a:t>межах структурного </a:t>
            </a:r>
            <a:r>
              <a:rPr lang="ru-RU" sz="2400" dirty="0" err="1">
                <a:solidFill>
                  <a:schemeClr val="tx1"/>
                </a:solidFill>
                <a:latin typeface="Times New Roman" panose="02020603050405020304" pitchFamily="18" charset="0"/>
                <a:cs typeface="Times New Roman" panose="02020603050405020304" pitchFamily="18" charset="0"/>
              </a:rPr>
              <a:t>підрозділу</a:t>
            </a:r>
            <a:endParaRPr lang="ru-RU" sz="2400" dirty="0">
              <a:solidFill>
                <a:schemeClr val="tx1"/>
              </a:solidFill>
              <a:latin typeface="Times New Roman" panose="02020603050405020304" pitchFamily="18" charset="0"/>
              <a:cs typeface="Times New Roman" panose="02020603050405020304" pitchFamily="18" charset="0"/>
            </a:endParaRPr>
          </a:p>
        </p:txBody>
      </p:sp>
      <p:cxnSp>
        <p:nvCxnSpPr>
          <p:cNvPr id="14" name="Прямая со стрелкой 13"/>
          <p:cNvCxnSpPr/>
          <p:nvPr/>
        </p:nvCxnSpPr>
        <p:spPr>
          <a:xfrm flipV="1">
            <a:off x="4289857" y="3917679"/>
            <a:ext cx="1259222" cy="578331"/>
          </a:xfrm>
          <a:prstGeom prst="straightConnector1">
            <a:avLst/>
          </a:prstGeom>
          <a:ln w="762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V="1">
            <a:off x="6071102" y="4044553"/>
            <a:ext cx="0" cy="451457"/>
          </a:xfrm>
          <a:prstGeom prst="straightConnector1">
            <a:avLst/>
          </a:prstGeom>
          <a:ln w="762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flipH="1" flipV="1">
            <a:off x="6593126" y="3917679"/>
            <a:ext cx="2032714" cy="578332"/>
          </a:xfrm>
          <a:prstGeom prst="straightConnector1">
            <a:avLst/>
          </a:prstGeom>
          <a:ln w="762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770968"/>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0" y="217354"/>
            <a:ext cx="12118428" cy="1499616"/>
          </a:xfrm>
        </p:spPr>
        <p:txBody>
          <a:bodyPr>
            <a:normAutofit/>
          </a:bodyPr>
          <a:lstStyle/>
          <a:p>
            <a:pPr algn="ctr"/>
            <a:r>
              <a:rPr lang="ru-RU" sz="3600" b="1" dirty="0">
                <a:latin typeface="Times New Roman" panose="02020603050405020304" pitchFamily="18" charset="0"/>
                <a:cs typeface="Times New Roman" panose="02020603050405020304" pitchFamily="18" charset="0"/>
              </a:rPr>
              <a:t>Порядок </a:t>
            </a:r>
            <a:r>
              <a:rPr lang="ru-RU" sz="3600" b="1" dirty="0" err="1">
                <a:latin typeface="Times New Roman" panose="02020603050405020304" pitchFamily="18" charset="0"/>
                <a:cs typeface="Times New Roman" panose="02020603050405020304" pitchFamily="18" charset="0"/>
              </a:rPr>
              <a:t>розміщення</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заголовків</a:t>
            </a:r>
            <a:r>
              <a:rPr lang="ru-RU" sz="3600" b="1" dirty="0">
                <a:latin typeface="Times New Roman" panose="02020603050405020304" pitchFamily="18" charset="0"/>
                <a:cs typeface="Times New Roman" panose="02020603050405020304" pitchFamily="18" charset="0"/>
              </a:rPr>
              <a:t> </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справ у </a:t>
            </a:r>
            <a:r>
              <a:rPr lang="ru-RU" sz="3600" b="1" dirty="0" err="1">
                <a:latin typeface="Times New Roman" panose="02020603050405020304" pitchFamily="18" charset="0"/>
                <a:cs typeface="Times New Roman" panose="02020603050405020304" pitchFamily="18" charset="0"/>
              </a:rPr>
              <a:t>номенклатурі</a:t>
            </a:r>
            <a:r>
              <a:rPr lang="ru-RU" sz="3600" b="1" dirty="0">
                <a:latin typeface="Times New Roman" panose="02020603050405020304" pitchFamily="18" charset="0"/>
                <a:cs typeface="Times New Roman" panose="02020603050405020304" pitchFamily="18" charset="0"/>
              </a:rPr>
              <a:t> справ структурного </a:t>
            </a:r>
            <a:r>
              <a:rPr lang="ru-RU" sz="3600" b="1" dirty="0" err="1">
                <a:latin typeface="Times New Roman" panose="02020603050405020304" pitchFamily="18" charset="0"/>
                <a:cs typeface="Times New Roman" panose="02020603050405020304" pitchFamily="18" charset="0"/>
              </a:rPr>
              <a:t>підрозділу</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50556" y="1918138"/>
            <a:ext cx="10589803" cy="4023360"/>
          </a:xfrm>
        </p:spPr>
        <p:txBody>
          <a:bodyPr>
            <a:noAutofit/>
          </a:bodyPr>
          <a:lstStyle/>
          <a:p>
            <a:r>
              <a:rPr lang="uk-UA" sz="2800" dirty="0">
                <a:latin typeface="Times New Roman" panose="02020603050405020304" pitchFamily="18" charset="0"/>
                <a:cs typeface="Times New Roman" panose="02020603050405020304" pitchFamily="18" charset="0"/>
              </a:rPr>
              <a:t>1. Заголовки справ щодо документів, які надійшли від органів вищого рівня</a:t>
            </a:r>
          </a:p>
          <a:p>
            <a:r>
              <a:rPr lang="uk-UA" sz="2800" dirty="0" smtClean="0">
                <a:latin typeface="Times New Roman" panose="02020603050405020304" pitchFamily="18" charset="0"/>
                <a:cs typeface="Times New Roman" panose="02020603050405020304" pitchFamily="18" charset="0"/>
              </a:rPr>
              <a:t>2</a:t>
            </a:r>
            <a:r>
              <a:rPr lang="uk-UA" sz="2800" dirty="0">
                <a:latin typeface="Times New Roman" panose="02020603050405020304" pitchFamily="18" charset="0"/>
                <a:cs typeface="Times New Roman" panose="02020603050405020304" pitchFamily="18" charset="0"/>
              </a:rPr>
              <a:t>. Заголовки справ щодо організаційно-розпорядчої документації </a:t>
            </a:r>
          </a:p>
          <a:p>
            <a:r>
              <a:rPr lang="uk-UA" sz="2800" dirty="0">
                <a:latin typeface="Times New Roman" panose="02020603050405020304" pitchFamily="18" charset="0"/>
                <a:cs typeface="Times New Roman" panose="02020603050405020304" pitchFamily="18" charset="0"/>
              </a:rPr>
              <a:t>3. Заголовки справ щодо планово-звітної документації </a:t>
            </a:r>
          </a:p>
          <a:p>
            <a:r>
              <a:rPr lang="uk-UA" sz="2800" dirty="0">
                <a:latin typeface="Times New Roman" panose="02020603050405020304" pitchFamily="18" charset="0"/>
                <a:cs typeface="Times New Roman" panose="02020603050405020304" pitchFamily="18" charset="0"/>
              </a:rPr>
              <a:t>4. Заголовки справ щодо листування </a:t>
            </a:r>
          </a:p>
          <a:p>
            <a:r>
              <a:rPr lang="uk-UA" sz="2800" dirty="0">
                <a:latin typeface="Times New Roman" panose="02020603050405020304" pitchFamily="18" charset="0"/>
                <a:cs typeface="Times New Roman" panose="02020603050405020304" pitchFamily="18" charset="0"/>
              </a:rPr>
              <a:t>5. Обліково-довідкові групи документів </a:t>
            </a:r>
          </a:p>
          <a:p>
            <a:endParaRPr lang="uk-UA" sz="2800" dirty="0">
              <a:latin typeface="Times New Roman" panose="02020603050405020304" pitchFamily="18" charset="0"/>
              <a:cs typeface="Times New Roman" panose="02020603050405020304" pitchFamily="18" charset="0"/>
            </a:endParaRPr>
          </a:p>
          <a:p>
            <a:r>
              <a:rPr lang="uk-UA" sz="2800" dirty="0">
                <a:latin typeface="Times New Roman" panose="02020603050405020304" pitchFamily="18" charset="0"/>
                <a:cs typeface="Times New Roman" panose="02020603050405020304" pitchFamily="18" charset="0"/>
              </a:rPr>
              <a:t>У кожній групі документи розміщуються з урахуванням важливості та строків зберігання</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822006"/>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24129" y="0"/>
            <a:ext cx="9720072" cy="1499616"/>
          </a:xfrm>
        </p:spPr>
        <p:txBody>
          <a:bodyPr>
            <a:normAutofit/>
          </a:bodyPr>
          <a:lstStyle/>
          <a:p>
            <a:pPr algn="ctr"/>
            <a:r>
              <a:rPr lang="uk-UA" sz="3600" b="1" dirty="0">
                <a:latin typeface="Times New Roman" panose="02020603050405020304" pitchFamily="18" charset="0"/>
                <a:cs typeface="Times New Roman" panose="02020603050405020304" pitchFamily="18" charset="0"/>
              </a:rPr>
              <a:t>Строки зберігання документів</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24128" y="1319048"/>
            <a:ext cx="9720073" cy="4023360"/>
          </a:xfrm>
        </p:spPr>
        <p:txBody>
          <a:bodyPr>
            <a:noAutofit/>
          </a:bodyPr>
          <a:lstStyle/>
          <a:p>
            <a:pPr marL="128016" lvl="1" indent="0" algn="just">
              <a:buNone/>
            </a:pPr>
            <a:r>
              <a:rPr lang="uk-UA" sz="2400" dirty="0" smtClean="0">
                <a:latin typeface="Times New Roman" panose="02020603050405020304" pitchFamily="18" charset="0"/>
                <a:cs typeface="Times New Roman" panose="02020603050405020304" pitchFamily="18" charset="0"/>
              </a:rPr>
              <a:t>	</a:t>
            </a:r>
            <a:r>
              <a:rPr lang="uk-UA" sz="3200" dirty="0" smtClean="0">
                <a:latin typeface="Times New Roman" panose="02020603050405020304" pitchFamily="18" charset="0"/>
                <a:cs typeface="Times New Roman" panose="02020603050405020304" pitchFamily="18" charset="0"/>
              </a:rPr>
              <a:t>Перелік </a:t>
            </a:r>
            <a:r>
              <a:rPr lang="uk-UA" sz="3200" dirty="0">
                <a:latin typeface="Times New Roman" panose="02020603050405020304" pitchFamily="18" charset="0"/>
                <a:cs typeface="Times New Roman" panose="02020603050405020304" pitchFamily="18" charset="0"/>
              </a:rPr>
              <a:t>типових документів, що створюються під час діяльності державних органів та органів місцевого самоврядування, інших юридичних осіб, із зазначенням строків зберігання документів (наказ Міністерства юстиції України від 12 квітня 2012 року № 578/5) (зі змінами</a:t>
            </a:r>
            <a:r>
              <a:rPr lang="uk-UA" sz="3200" dirty="0" smtClean="0">
                <a:latin typeface="Times New Roman" panose="02020603050405020304" pitchFamily="18" charset="0"/>
                <a:cs typeface="Times New Roman" panose="02020603050405020304" pitchFamily="18" charset="0"/>
              </a:rPr>
              <a:t>).</a:t>
            </a:r>
            <a:endParaRPr lang="uk-UA" sz="3200" dirty="0">
              <a:latin typeface="Times New Roman" panose="02020603050405020304" pitchFamily="18" charset="0"/>
              <a:cs typeface="Times New Roman" panose="02020603050405020304" pitchFamily="18" charset="0"/>
            </a:endParaRPr>
          </a:p>
          <a:p>
            <a:pPr algn="just"/>
            <a:r>
              <a:rPr lang="uk-UA" sz="3200" dirty="0">
                <a:latin typeface="Times New Roman" panose="02020603050405020304" pitchFamily="18" charset="0"/>
                <a:cs typeface="Times New Roman" panose="02020603050405020304" pitchFamily="18" charset="0"/>
              </a:rPr>
              <a:t> 	</a:t>
            </a:r>
            <a:r>
              <a:rPr lang="uk-UA" sz="3200" dirty="0" smtClean="0">
                <a:latin typeface="Times New Roman" panose="02020603050405020304" pitchFamily="18" charset="0"/>
                <a:cs typeface="Times New Roman" panose="02020603050405020304" pitchFamily="18" charset="0"/>
              </a:rPr>
              <a:t>Галузеві переліки.</a:t>
            </a:r>
            <a:endParaRPr lang="uk-UA" sz="3200" dirty="0">
              <a:latin typeface="Times New Roman" panose="02020603050405020304" pitchFamily="18" charset="0"/>
              <a:cs typeface="Times New Roman" panose="02020603050405020304" pitchFamily="18" charset="0"/>
            </a:endParaRPr>
          </a:p>
          <a:p>
            <a:pPr algn="just"/>
            <a:r>
              <a:rPr lang="uk-UA" sz="3200" dirty="0">
                <a:latin typeface="Times New Roman" panose="02020603050405020304" pitchFamily="18" charset="0"/>
                <a:cs typeface="Times New Roman" panose="02020603050405020304" pitchFamily="18" charset="0"/>
              </a:rPr>
              <a:t> </a:t>
            </a:r>
            <a:r>
              <a:rPr lang="uk-UA" sz="3200" dirty="0" smtClean="0">
                <a:latin typeface="Times New Roman" panose="02020603050405020304" pitchFamily="18" charset="0"/>
                <a:cs typeface="Times New Roman" panose="02020603050405020304" pitchFamily="18" charset="0"/>
              </a:rPr>
              <a:t>	</a:t>
            </a:r>
            <a:endParaRPr lang="en-US" sz="32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705225"/>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8C6CB73B-E151-5C66-E96F-4311C4FA0FE1}"/>
              </a:ext>
            </a:extLst>
          </p:cNvPr>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Строки </a:t>
            </a:r>
            <a:r>
              <a:rPr lang="ru-RU" dirty="0" err="1">
                <a:latin typeface="Times New Roman" panose="02020603050405020304" pitchFamily="18" charset="0"/>
                <a:cs typeface="Times New Roman" panose="02020603050405020304" pitchFamily="18" charset="0"/>
              </a:rPr>
              <a:t>зберігання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Переліку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диференційовано</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двома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організацій</a:t>
            </a:r>
            <a:endParaRPr lang="ru-RU" dirty="0">
              <a:latin typeface="Times New Roman" panose="02020603050405020304" pitchFamily="18" charset="0"/>
              <a:cs typeface="Times New Roman" panose="02020603050405020304" pitchFamily="18" charset="0"/>
            </a:endParaRPr>
          </a:p>
        </p:txBody>
      </p:sp>
      <p:pic>
        <p:nvPicPr>
          <p:cNvPr id="5" name="Объект 4">
            <a:extLst>
              <a:ext uri="{FF2B5EF4-FFF2-40B4-BE49-F238E27FC236}">
                <a16:creationId xmlns:a16="http://schemas.microsoft.com/office/drawing/2014/main" xmlns="" id="{BFD5DE95-263E-DED1-3E50-B0101AFB5F35}"/>
              </a:ext>
            </a:extLst>
          </p:cNvPr>
          <p:cNvPicPr>
            <a:picLocks noGrp="1" noChangeAspect="1"/>
          </p:cNvPicPr>
          <p:nvPr>
            <p:ph idx="1"/>
          </p:nvPr>
        </p:nvPicPr>
        <p:blipFill>
          <a:blip r:embed="rId3"/>
          <a:stretch>
            <a:fillRect/>
          </a:stretch>
        </p:blipFill>
        <p:spPr>
          <a:xfrm>
            <a:off x="745685" y="2991625"/>
            <a:ext cx="10991197" cy="2903335"/>
          </a:xfrm>
        </p:spPr>
      </p:pic>
    </p:spTree>
    <p:extLst>
      <p:ext uri="{BB962C8B-B14F-4D97-AF65-F5344CB8AC3E}">
        <p14:creationId xmlns:p14="http://schemas.microsoft.com/office/powerpoint/2010/main" val="2997231162"/>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a:normAutofit/>
          </a:bodyPr>
          <a:lstStyle/>
          <a:p>
            <a:pPr algn="ctr"/>
            <a:r>
              <a:rPr lang="uk-UA" sz="3600" b="1" dirty="0">
                <a:latin typeface="Times New Roman" panose="02020603050405020304" pitchFamily="18" charset="0"/>
                <a:cs typeface="Times New Roman" panose="02020603050405020304" pitchFamily="18" charset="0"/>
              </a:rPr>
              <a:t>Строки зберігання документів</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128016" lvl="1" indent="0" algn="just">
              <a:buNone/>
            </a:pPr>
            <a:r>
              <a:rPr lang="ru-RU" sz="2400" dirty="0" smtClean="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Для </a:t>
            </a:r>
            <a:r>
              <a:rPr lang="ru-RU" sz="2800" dirty="0">
                <a:latin typeface="Times New Roman" panose="02020603050405020304" pitchFamily="18" charset="0"/>
                <a:cs typeface="Times New Roman" panose="02020603050405020304" pitchFamily="18" charset="0"/>
              </a:rPr>
              <a:t>справ, </a:t>
            </a:r>
            <a:r>
              <a:rPr lang="ru-RU" sz="2800" dirty="0" err="1">
                <a:latin typeface="Times New Roman" panose="02020603050405020304" pitchFamily="18" charset="0"/>
                <a:cs typeface="Times New Roman" panose="02020603050405020304" pitchFamily="18" charset="0"/>
              </a:rPr>
              <a:t>сформованих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тиражованих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копій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документів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встановлюється</a:t>
            </a:r>
            <a:r>
              <a:rPr lang="ru-RU" sz="2800" dirty="0">
                <a:latin typeface="Times New Roman" panose="02020603050405020304" pitchFamily="18" charset="0"/>
                <a:cs typeface="Times New Roman" panose="02020603050405020304" pitchFamily="18" charset="0"/>
              </a:rPr>
              <a:t> строк </a:t>
            </a:r>
            <a:r>
              <a:rPr lang="ru-RU" sz="2800" dirty="0" err="1">
                <a:latin typeface="Times New Roman" panose="02020603050405020304" pitchFamily="18" charset="0"/>
                <a:cs typeface="Times New Roman" panose="02020603050405020304" pitchFamily="18" charset="0"/>
              </a:rPr>
              <a:t>зберігання</a:t>
            </a:r>
            <a:r>
              <a:rPr lang="ru-RU" sz="2800" dirty="0">
                <a:latin typeface="Times New Roman" panose="02020603050405020304" pitchFamily="18" charset="0"/>
                <a:cs typeface="Times New Roman" panose="02020603050405020304" pitchFamily="18" charset="0"/>
              </a:rPr>
              <a:t> «Доки не мине потреба» </a:t>
            </a:r>
            <a:endParaRPr lang="ru-RU" sz="2800" dirty="0" smtClean="0">
              <a:latin typeface="Times New Roman" panose="02020603050405020304" pitchFamily="18" charset="0"/>
              <a:cs typeface="Times New Roman" panose="02020603050405020304" pitchFamily="18" charset="0"/>
            </a:endParaRPr>
          </a:p>
          <a:p>
            <a:pPr marL="128016" lvl="1" indent="0" algn="just">
              <a:buNone/>
            </a:pP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Строк </a:t>
            </a:r>
            <a:r>
              <a:rPr lang="ru-RU" sz="2800" dirty="0" err="1">
                <a:latin typeface="Times New Roman" panose="02020603050405020304" pitchFamily="18" charset="0"/>
                <a:cs typeface="Times New Roman" panose="02020603050405020304" pitchFamily="18" charset="0"/>
              </a:rPr>
              <a:t>зберігання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службового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користування</a:t>
            </a:r>
            <a:r>
              <a:rPr lang="ru-RU" sz="2800" dirty="0">
                <a:latin typeface="Times New Roman" panose="02020603050405020304" pitchFamily="18" charset="0"/>
                <a:cs typeface="Times New Roman" panose="02020603050405020304" pitchFamily="18" charset="0"/>
              </a:rPr>
              <a:t>» не </a:t>
            </a:r>
            <a:r>
              <a:rPr lang="ru-RU" sz="2800" dirty="0" err="1">
                <a:latin typeface="Times New Roman" panose="02020603050405020304" pitchFamily="18" charset="0"/>
                <a:cs typeface="Times New Roman" panose="02020603050405020304" pitchFamily="18" charset="0"/>
              </a:rPr>
              <a:t>встановлюється</a:t>
            </a:r>
            <a:r>
              <a:rPr lang="ru-RU" sz="2800" dirty="0">
                <a:latin typeface="Times New Roman" panose="02020603050405020304" pitchFamily="18" charset="0"/>
                <a:cs typeface="Times New Roman" panose="02020603050405020304" pitchFamily="18" charset="0"/>
              </a:rPr>
              <a:t>, а у </a:t>
            </a:r>
            <a:r>
              <a:rPr lang="ru-RU" sz="2800" dirty="0" err="1">
                <a:latin typeface="Times New Roman" panose="02020603050405020304" pitchFamily="18" charset="0"/>
                <a:cs typeface="Times New Roman" panose="02020603050405020304" pitchFamily="18" charset="0"/>
              </a:rPr>
              <a:t>відповідній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графі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номенклатури</a:t>
            </a:r>
            <a:r>
              <a:rPr lang="ru-RU" sz="2800" dirty="0">
                <a:latin typeface="Times New Roman" panose="02020603050405020304" pitchFamily="18" charset="0"/>
                <a:cs typeface="Times New Roman" panose="02020603050405020304" pitchFamily="18" charset="0"/>
              </a:rPr>
              <a:t> справ </a:t>
            </a:r>
            <a:r>
              <a:rPr lang="ru-RU" sz="2800" dirty="0" err="1">
                <a:latin typeface="Times New Roman" panose="02020603050405020304" pitchFamily="18" charset="0"/>
                <a:cs typeface="Times New Roman" panose="02020603050405020304" pitchFamily="18" charset="0"/>
              </a:rPr>
              <a:t>проставляється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позначка</a:t>
            </a:r>
            <a:r>
              <a:rPr lang="ru-RU" sz="2800" dirty="0">
                <a:latin typeface="Times New Roman" panose="02020603050405020304" pitchFamily="18" charset="0"/>
                <a:cs typeface="Times New Roman" panose="02020603050405020304" pitchFamily="18" charset="0"/>
              </a:rPr>
              <a:t> «ЕК» (</a:t>
            </a:r>
            <a:r>
              <a:rPr lang="ru-RU" sz="2800" dirty="0" err="1">
                <a:latin typeface="Times New Roman" panose="02020603050405020304" pitchFamily="18" charset="0"/>
                <a:cs typeface="Times New Roman" panose="02020603050405020304" pitchFamily="18" charset="0"/>
              </a:rPr>
              <a:t>експертна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комісія</a:t>
            </a:r>
            <a:r>
              <a:rPr lang="ru-RU"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813807"/>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24128" y="585216"/>
            <a:ext cx="10417872" cy="329184"/>
          </a:xfrm>
        </p:spPr>
        <p:txBody>
          <a:bodyPr>
            <a:normAutofit fontScale="90000"/>
          </a:bodyPr>
          <a:lstStyle/>
          <a:p>
            <a:pPr algn="ctr"/>
            <a:r>
              <a:rPr lang="ru-RU" sz="4000" b="1" dirty="0" err="1">
                <a:solidFill>
                  <a:schemeClr val="accent2">
                    <a:lumMod val="50000"/>
                  </a:schemeClr>
                </a:solidFill>
                <a:latin typeface="Times New Roman" panose="02020603050405020304" pitchFamily="18" charset="0"/>
                <a:cs typeface="Times New Roman" panose="02020603050405020304" pitchFamily="18" charset="0"/>
              </a:rPr>
              <a:t>Підсумковий</a:t>
            </a:r>
            <a:r>
              <a:rPr lang="ru-RU" sz="4000" b="1" dirty="0">
                <a:solidFill>
                  <a:schemeClr val="accent2">
                    <a:lumMod val="50000"/>
                  </a:schemeClr>
                </a:solidFill>
                <a:latin typeface="Times New Roman" panose="02020603050405020304" pitchFamily="18" charset="0"/>
                <a:cs typeface="Times New Roman" panose="02020603050405020304" pitchFamily="18" charset="0"/>
              </a:rPr>
              <a:t> </a:t>
            </a:r>
            <a:r>
              <a:rPr lang="ru-RU" sz="4000" b="1" dirty="0" err="1">
                <a:solidFill>
                  <a:schemeClr val="accent2">
                    <a:lumMod val="50000"/>
                  </a:schemeClr>
                </a:solidFill>
                <a:latin typeface="Times New Roman" panose="02020603050405020304" pitchFamily="18" charset="0"/>
                <a:cs typeface="Times New Roman" panose="02020603050405020304" pitchFamily="18" charset="0"/>
              </a:rPr>
              <a:t>запис</a:t>
            </a:r>
            <a:r>
              <a:rPr lang="ru-RU" sz="4000" b="1" dirty="0">
                <a:solidFill>
                  <a:schemeClr val="accent2">
                    <a:lumMod val="50000"/>
                  </a:schemeClr>
                </a:solidFill>
                <a:latin typeface="Times New Roman" panose="02020603050405020304" pitchFamily="18" charset="0"/>
                <a:cs typeface="Times New Roman" panose="02020603050405020304" pitchFamily="18" charset="0"/>
              </a:rPr>
              <a:t> </a:t>
            </a:r>
            <a:br>
              <a:rPr lang="ru-RU" sz="4000" b="1" dirty="0">
                <a:solidFill>
                  <a:schemeClr val="accent2">
                    <a:lumMod val="50000"/>
                  </a:schemeClr>
                </a:solidFill>
                <a:latin typeface="Times New Roman" panose="02020603050405020304" pitchFamily="18" charset="0"/>
                <a:cs typeface="Times New Roman" panose="02020603050405020304" pitchFamily="18" charset="0"/>
              </a:rPr>
            </a:br>
            <a:r>
              <a:rPr lang="ru-RU" sz="1800" b="1" dirty="0">
                <a:latin typeface="Times New Roman" panose="02020603050405020304" pitchFamily="18" charset="0"/>
                <a:cs typeface="Times New Roman" panose="02020603050405020304" pitchFamily="18" charset="0"/>
              </a:rPr>
              <a:t/>
            </a:r>
            <a:br>
              <a:rPr lang="ru-RU" sz="1800" b="1" dirty="0">
                <a:latin typeface="Times New Roman" panose="02020603050405020304" pitchFamily="18" charset="0"/>
                <a:cs typeface="Times New Roman" panose="02020603050405020304" pitchFamily="18" charset="0"/>
              </a:rPr>
            </a:br>
            <a:r>
              <a:rPr lang="ru-RU" sz="2700" b="1" dirty="0" err="1">
                <a:solidFill>
                  <a:schemeClr val="accent2">
                    <a:lumMod val="75000"/>
                  </a:schemeClr>
                </a:solidFill>
                <a:latin typeface="Times New Roman" panose="02020603050405020304" pitchFamily="18" charset="0"/>
                <a:cs typeface="Times New Roman" panose="02020603050405020304" pitchFamily="18" charset="0"/>
              </a:rPr>
              <a:t>враховуються</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b="1" dirty="0" err="1">
                <a:solidFill>
                  <a:schemeClr val="accent2">
                    <a:lumMod val="75000"/>
                  </a:schemeClr>
                </a:solidFill>
                <a:latin typeface="Times New Roman" panose="02020603050405020304" pitchFamily="18" charset="0"/>
                <a:cs typeface="Times New Roman" panose="02020603050405020304" pitchFamily="18" charset="0"/>
              </a:rPr>
              <a:t>фактично</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b="1" dirty="0" err="1">
                <a:solidFill>
                  <a:schemeClr val="accent2">
                    <a:lumMod val="75000"/>
                  </a:schemeClr>
                </a:solidFill>
                <a:latin typeface="Times New Roman" panose="02020603050405020304" pitchFamily="18" charset="0"/>
                <a:cs typeface="Times New Roman" panose="02020603050405020304" pitchFamily="18" charset="0"/>
              </a:rPr>
              <a:t>заведені</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b="1" dirty="0" err="1">
                <a:solidFill>
                  <a:schemeClr val="accent2">
                    <a:lumMod val="75000"/>
                  </a:schemeClr>
                </a:solidFill>
                <a:latin typeface="Times New Roman" panose="02020603050405020304" pitchFamily="18" charset="0"/>
                <a:cs typeface="Times New Roman" panose="02020603050405020304" pitchFamily="18" charset="0"/>
              </a:rPr>
              <a:t>справи</a:t>
            </a:r>
            <a:r>
              <a:rPr lang="ru-RU" sz="2700" b="1" dirty="0">
                <a:solidFill>
                  <a:schemeClr val="accent2">
                    <a:lumMod val="75000"/>
                  </a:schemeClr>
                </a:solidFill>
                <a:latin typeface="Times New Roman" panose="02020603050405020304" pitchFamily="18" charset="0"/>
                <a:cs typeface="Times New Roman" panose="02020603050405020304" pitchFamily="18" charset="0"/>
              </a:rPr>
              <a:t> за </a:t>
            </a:r>
            <a:r>
              <a:rPr lang="ru-RU" sz="2700" b="1" dirty="0" err="1">
                <a:solidFill>
                  <a:schemeClr val="accent2">
                    <a:lumMod val="75000"/>
                  </a:schemeClr>
                </a:solidFill>
                <a:latin typeface="Times New Roman" panose="02020603050405020304" pitchFamily="18" charset="0"/>
                <a:cs typeface="Times New Roman" panose="02020603050405020304" pitchFamily="18" charset="0"/>
              </a:rPr>
              <a:t>рік</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endParaRPr lang="en-US" sz="27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26425" y="3841447"/>
            <a:ext cx="10315575" cy="1598280"/>
          </a:xfrm>
        </p:spPr>
        <p:txBody>
          <a:bodyPr>
            <a:normAutofit/>
          </a:bodyPr>
          <a:lstStyle/>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По</a:t>
            </a:r>
            <a:r>
              <a:rPr lang="en-US" sz="1800" dirty="0" err="1">
                <a:latin typeface="Times New Roman" panose="02020603050405020304" pitchFamily="18" charset="0"/>
                <a:cs typeface="Times New Roman" panose="02020603050405020304" pitchFamily="18" charset="0"/>
              </a:rPr>
              <a:t>сад</a:t>
            </a:r>
            <a:r>
              <a:rPr lang="uk-UA" sz="1800" dirty="0">
                <a:latin typeface="Times New Roman" panose="02020603050405020304" pitchFamily="18" charset="0"/>
                <a:cs typeface="Times New Roman" panose="02020603050405020304" pitchFamily="18" charset="0"/>
              </a:rPr>
              <a:t>а особи відповідальної за діловодство </a:t>
            </a:r>
          </a:p>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в структурному підрозділі</a:t>
            </a:r>
            <a:r>
              <a:rPr lang="en-US" sz="1800"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				(підпис) 	  	Власне ім'я, </a:t>
            </a:r>
            <a:r>
              <a:rPr lang="x-none" sz="1800" dirty="0">
                <a:latin typeface="Times New Roman" panose="02020603050405020304" pitchFamily="18" charset="0"/>
                <a:cs typeface="Times New Roman" panose="02020603050405020304" pitchFamily="18" charset="0"/>
              </a:rPr>
              <a:t>ПРІЗВИЩЕ</a:t>
            </a:r>
            <a:endParaRPr lang="uk-UA" sz="18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______________________ 20____ року</a:t>
            </a:r>
          </a:p>
          <a:p>
            <a:pPr>
              <a:lnSpc>
                <a:spcPct val="100000"/>
              </a:lnSpc>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pic>
        <p:nvPicPr>
          <p:cNvPr id="9" name="Рисунок 8"/>
          <p:cNvPicPr>
            <a:picLocks noChangeAspect="1"/>
          </p:cNvPicPr>
          <p:nvPr/>
        </p:nvPicPr>
        <p:blipFill>
          <a:blip r:embed="rId3">
            <a:duotone>
              <a:prstClr val="black"/>
              <a:schemeClr val="tx2">
                <a:tint val="45000"/>
                <a:satMod val="400000"/>
              </a:schemeClr>
            </a:duotone>
          </a:blip>
          <a:stretch>
            <a:fillRect/>
          </a:stretch>
        </p:blipFill>
        <p:spPr>
          <a:xfrm>
            <a:off x="1294378" y="1240450"/>
            <a:ext cx="9877371" cy="2645750"/>
          </a:xfrm>
          <a:prstGeom prst="rect">
            <a:avLst/>
          </a:prstGeom>
          <a:solidFill>
            <a:schemeClr val="accent2">
              <a:lumMod val="60000"/>
              <a:lumOff val="40000"/>
            </a:schemeClr>
          </a:solidFill>
          <a:effectLst>
            <a:innerShdw blurRad="114300">
              <a:schemeClr val="tx1"/>
            </a:innerShdw>
          </a:effectLst>
        </p:spPr>
      </p:pic>
      <p:sp>
        <p:nvSpPr>
          <p:cNvPr id="11" name="Rectangle 2"/>
          <p:cNvSpPr>
            <a:spLocks noChangeArrowheads="1"/>
          </p:cNvSpPr>
          <p:nvPr/>
        </p:nvSpPr>
        <p:spPr bwMode="auto">
          <a:xfrm>
            <a:off x="1126425" y="4858951"/>
            <a:ext cx="55772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uk-UA" altLang="en-US"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Підсумкові відомості передано до служби діловодства.</a:t>
            </a:r>
            <a:endParaRPr kumimoji="0" lang="uk-UA" altLang="en-US" b="0" i="0" u="none" strike="noStrike" cap="none" normalizeH="0" baseline="0" dirty="0">
              <a:ln>
                <a:noFill/>
              </a:ln>
              <a:solidFill>
                <a:schemeClr val="tx1"/>
              </a:solidFill>
              <a:effectLst/>
              <a:latin typeface="Arial" panose="020B0604020202020204" pitchFamily="34" charset="0"/>
            </a:endParaRPr>
          </a:p>
        </p:txBody>
      </p:sp>
      <p:sp>
        <p:nvSpPr>
          <p:cNvPr id="12" name="Объект 2"/>
          <p:cNvSpPr txBox="1">
            <a:spLocks/>
          </p:cNvSpPr>
          <p:nvPr/>
        </p:nvSpPr>
        <p:spPr>
          <a:xfrm>
            <a:off x="1126425" y="5446872"/>
            <a:ext cx="10315575" cy="1010359"/>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По</a:t>
            </a:r>
            <a:r>
              <a:rPr lang="en-US" sz="1800" dirty="0" err="1">
                <a:latin typeface="Times New Roman" panose="02020603050405020304" pitchFamily="18" charset="0"/>
                <a:cs typeface="Times New Roman" panose="02020603050405020304" pitchFamily="18" charset="0"/>
              </a:rPr>
              <a:t>сад</a:t>
            </a:r>
            <a:r>
              <a:rPr lang="uk-UA" sz="1800" dirty="0">
                <a:latin typeface="Times New Roman" panose="02020603050405020304" pitchFamily="18" charset="0"/>
                <a:cs typeface="Times New Roman" panose="02020603050405020304" pitchFamily="18" charset="0"/>
              </a:rPr>
              <a:t>а особи відповідальної </a:t>
            </a:r>
          </a:p>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за передачу відомостей				  (підпис)	Власне ім'я, </a:t>
            </a:r>
            <a:r>
              <a:rPr lang="x-none" sz="1800" dirty="0">
                <a:latin typeface="Times New Roman" panose="02020603050405020304" pitchFamily="18" charset="0"/>
                <a:cs typeface="Times New Roman" panose="02020603050405020304" pitchFamily="18" charset="0"/>
              </a:rPr>
              <a:t>ПРІЗВИЩЕ</a:t>
            </a:r>
            <a:endParaRPr lang="uk-UA" sz="18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uk-UA" sz="1800" dirty="0">
                <a:latin typeface="Times New Roman" panose="02020603050405020304" pitchFamily="18" charset="0"/>
                <a:cs typeface="Times New Roman" panose="02020603050405020304" pitchFamily="18" charset="0"/>
              </a:rPr>
              <a:t>______________________ 20____ року</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59104"/>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Рисунок 5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Багетная рамка 4"/>
          <p:cNvSpPr/>
          <p:nvPr/>
        </p:nvSpPr>
        <p:spPr>
          <a:xfrm>
            <a:off x="6400800" y="1364342"/>
            <a:ext cx="5074169" cy="837529"/>
          </a:xfrm>
          <a:prstGeom prst="beve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a:solidFill>
                  <a:srgbClr val="0070C0"/>
                </a:solidFill>
                <a:latin typeface="Times New Roman" panose="02020603050405020304" pitchFamily="18" charset="0"/>
                <a:cs typeface="Times New Roman" panose="02020603050405020304" pitchFamily="18" charset="0"/>
              </a:rPr>
              <a:t>УСТАНОВИ</a:t>
            </a:r>
            <a:endParaRPr lang="en-US" sz="2400" b="1" dirty="0">
              <a:solidFill>
                <a:srgbClr val="0070C0"/>
              </a:solidFill>
            </a:endParaRPr>
          </a:p>
        </p:txBody>
      </p:sp>
      <p:sp>
        <p:nvSpPr>
          <p:cNvPr id="4" name="Багетная рамка 3"/>
          <p:cNvSpPr/>
          <p:nvPr/>
        </p:nvSpPr>
        <p:spPr>
          <a:xfrm>
            <a:off x="1016000" y="1364342"/>
            <a:ext cx="4978400" cy="837529"/>
          </a:xfrm>
          <a:prstGeom prst="beve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a:solidFill>
                  <a:srgbClr val="0070C0"/>
                </a:solidFill>
                <a:latin typeface="Times New Roman" panose="02020603050405020304" pitchFamily="18" charset="0"/>
                <a:cs typeface="Times New Roman" panose="02020603050405020304" pitchFamily="18" charset="0"/>
              </a:rPr>
              <a:t>СТРУКТУРНОГО ПІДРОЗДІЛУ</a:t>
            </a:r>
            <a:endParaRPr lang="en-US" sz="2400" b="1" dirty="0">
              <a:solidFill>
                <a:srgbClr val="0070C0"/>
              </a:solidFill>
            </a:endParaRPr>
          </a:p>
        </p:txBody>
      </p:sp>
      <p:sp>
        <p:nvSpPr>
          <p:cNvPr id="2" name="Заголовок 1"/>
          <p:cNvSpPr>
            <a:spLocks noGrp="1"/>
          </p:cNvSpPr>
          <p:nvPr>
            <p:ph type="title"/>
          </p:nvPr>
        </p:nvSpPr>
        <p:spPr>
          <a:xfrm>
            <a:off x="0" y="585216"/>
            <a:ext cx="12192000" cy="561413"/>
          </a:xfrm>
        </p:spPr>
        <p:txBody>
          <a:bodyPr>
            <a:normAutofit/>
          </a:bodyPr>
          <a:lstStyle/>
          <a:p>
            <a:pPr algn="ctr"/>
            <a:r>
              <a:rPr lang="uk-UA" sz="3200" b="1" dirty="0">
                <a:solidFill>
                  <a:schemeClr val="accent2">
                    <a:lumMod val="75000"/>
                  </a:schemeClr>
                </a:solidFill>
              </a:rPr>
              <a:t>Номенклатури справ складаються</a:t>
            </a:r>
            <a:endParaRPr lang="en-US" sz="3200" b="1" dirty="0">
              <a:solidFill>
                <a:schemeClr val="accent2">
                  <a:lumMod val="75000"/>
                </a:schemeClr>
              </a:solidFill>
            </a:endParaRPr>
          </a:p>
        </p:txBody>
      </p:sp>
      <p:sp>
        <p:nvSpPr>
          <p:cNvPr id="3" name="Объект 2"/>
          <p:cNvSpPr>
            <a:spLocks noGrp="1"/>
          </p:cNvSpPr>
          <p:nvPr>
            <p:ph idx="1"/>
          </p:nvPr>
        </p:nvSpPr>
        <p:spPr>
          <a:xfrm>
            <a:off x="1235963" y="2438399"/>
            <a:ext cx="10375466" cy="4023360"/>
          </a:xfrm>
        </p:spPr>
        <p:txBody>
          <a:bodyPr>
            <a:normAutofit/>
          </a:bodyPr>
          <a:lstStyle/>
          <a:p>
            <a:pPr marL="0" indent="0">
              <a:buNone/>
            </a:pPr>
            <a:r>
              <a:rPr lang="uk-UA" sz="2800" dirty="0">
                <a:latin typeface="Times New Roman" panose="02020603050405020304" pitchFamily="18" charset="0"/>
                <a:cs typeface="Times New Roman" panose="02020603050405020304" pitchFamily="18" charset="0"/>
              </a:rPr>
              <a:t>           </a:t>
            </a:r>
            <a:r>
              <a:rPr lang="uk-UA" sz="2800" i="1" u="sng" dirty="0">
                <a:solidFill>
                  <a:srgbClr val="0070C0"/>
                </a:solidFill>
                <a:latin typeface="Times New Roman" panose="02020603050405020304" pitchFamily="18" charset="0"/>
                <a:cs typeface="Times New Roman" panose="02020603050405020304" pitchFamily="18" charset="0"/>
              </a:rPr>
              <a:t>в 2-х примірниках</a:t>
            </a:r>
            <a:r>
              <a:rPr lang="uk-UA" sz="2800" i="1" dirty="0">
                <a:solidFill>
                  <a:srgbClr val="0070C0"/>
                </a:solidFill>
                <a:latin typeface="Times New Roman" panose="02020603050405020304" pitchFamily="18" charset="0"/>
                <a:cs typeface="Times New Roman" panose="02020603050405020304" pitchFamily="18" charset="0"/>
              </a:rPr>
              <a:t>                               </a:t>
            </a:r>
            <a:r>
              <a:rPr lang="uk-UA" sz="2800" i="1" u="sng" dirty="0">
                <a:solidFill>
                  <a:srgbClr val="0070C0"/>
                </a:solidFill>
                <a:latin typeface="Times New Roman" panose="02020603050405020304" pitchFamily="18" charset="0"/>
                <a:cs typeface="Times New Roman" panose="02020603050405020304" pitchFamily="18" charset="0"/>
              </a:rPr>
              <a:t>в 4-х примірниках</a:t>
            </a:r>
          </a:p>
          <a:p>
            <a:endParaRPr lang="uk-UA" sz="2400"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989513" y="4213068"/>
            <a:ext cx="3261819" cy="77215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latin typeface="Times New Roman" panose="02020603050405020304" pitchFamily="18" charset="0"/>
                <a:cs typeface="Times New Roman" panose="02020603050405020304" pitchFamily="18" charset="0"/>
              </a:rPr>
              <a:t>до служби діловодства</a:t>
            </a:r>
            <a:endParaRPr lang="en-US" dirty="0"/>
          </a:p>
        </p:txBody>
      </p:sp>
      <p:sp>
        <p:nvSpPr>
          <p:cNvPr id="16" name="Прямоугольник 15"/>
          <p:cNvSpPr/>
          <p:nvPr/>
        </p:nvSpPr>
        <p:spPr>
          <a:xfrm>
            <a:off x="8198636" y="3012491"/>
            <a:ext cx="3261819" cy="77215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latin typeface="Times New Roman" panose="02020603050405020304" pitchFamily="18" charset="0"/>
                <a:cs typeface="Times New Roman" panose="02020603050405020304" pitchFamily="18" charset="0"/>
              </a:rPr>
              <a:t>недоторканий</a:t>
            </a:r>
            <a:endParaRPr lang="en-US" sz="2400" dirty="0">
              <a:solidFill>
                <a:schemeClr val="tx1"/>
              </a:solidFill>
            </a:endParaRPr>
          </a:p>
        </p:txBody>
      </p:sp>
      <p:sp>
        <p:nvSpPr>
          <p:cNvPr id="17" name="Прямоугольник 16"/>
          <p:cNvSpPr/>
          <p:nvPr/>
        </p:nvSpPr>
        <p:spPr>
          <a:xfrm>
            <a:off x="8213151" y="5599417"/>
            <a:ext cx="3261819" cy="10259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uk-UA" sz="2400" dirty="0">
                <a:solidFill>
                  <a:schemeClr val="tx1"/>
                </a:solidFill>
                <a:latin typeface="Times New Roman" panose="02020603050405020304" pitchFamily="18" charset="0"/>
                <a:cs typeface="Times New Roman" panose="02020603050405020304" pitchFamily="18" charset="0"/>
              </a:rPr>
              <a:t>до </a:t>
            </a:r>
            <a:r>
              <a:rPr lang="uk-UA" sz="2400" dirty="0" smtClean="0">
                <a:solidFill>
                  <a:schemeClr val="tx1"/>
                </a:solidFill>
                <a:latin typeface="Times New Roman" panose="02020603050405020304" pitchFamily="18" charset="0"/>
                <a:cs typeface="Times New Roman" panose="02020603050405020304" pitchFamily="18" charset="0"/>
              </a:rPr>
              <a:t>державної архівної установи (архівного відділу міської ради)</a:t>
            </a:r>
            <a:endParaRPr lang="en-US" dirty="0">
              <a:solidFill>
                <a:schemeClr val="tx1"/>
              </a:solidFill>
            </a:endParaRPr>
          </a:p>
        </p:txBody>
      </p:sp>
      <p:sp>
        <p:nvSpPr>
          <p:cNvPr id="18" name="Прямоугольник 17"/>
          <p:cNvSpPr/>
          <p:nvPr/>
        </p:nvSpPr>
        <p:spPr>
          <a:xfrm>
            <a:off x="8213150" y="4746110"/>
            <a:ext cx="3261819" cy="77215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uk-UA" sz="2400" dirty="0">
                <a:solidFill>
                  <a:schemeClr val="tx1"/>
                </a:solidFill>
                <a:latin typeface="Times New Roman" panose="02020603050405020304" pitchFamily="18" charset="0"/>
                <a:cs typeface="Times New Roman" panose="02020603050405020304" pitchFamily="18" charset="0"/>
              </a:rPr>
              <a:t>до архіву установи</a:t>
            </a:r>
            <a:endParaRPr lang="en-US" dirty="0"/>
          </a:p>
        </p:txBody>
      </p:sp>
      <p:sp>
        <p:nvSpPr>
          <p:cNvPr id="19" name="Прямоугольник 18"/>
          <p:cNvSpPr/>
          <p:nvPr/>
        </p:nvSpPr>
        <p:spPr>
          <a:xfrm>
            <a:off x="8213150" y="3864344"/>
            <a:ext cx="3261819" cy="77215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latin typeface="Times New Roman" panose="02020603050405020304" pitchFamily="18" charset="0"/>
                <a:cs typeface="Times New Roman" panose="02020603050405020304" pitchFamily="18" charset="0"/>
              </a:rPr>
              <a:t>робочий</a:t>
            </a:r>
            <a:endParaRPr lang="en-US" dirty="0"/>
          </a:p>
        </p:txBody>
      </p:sp>
      <p:sp>
        <p:nvSpPr>
          <p:cNvPr id="21" name="Прямоугольник 20"/>
          <p:cNvSpPr/>
          <p:nvPr/>
        </p:nvSpPr>
        <p:spPr>
          <a:xfrm>
            <a:off x="1016000" y="3142892"/>
            <a:ext cx="3261819" cy="77215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latin typeface="Times New Roman" panose="02020603050405020304" pitchFamily="18" charset="0"/>
                <a:cs typeface="Times New Roman" panose="02020603050405020304" pitchFamily="18" charset="0"/>
              </a:rPr>
              <a:t>робочий</a:t>
            </a:r>
            <a:endParaRPr lang="en-US" dirty="0"/>
          </a:p>
        </p:txBody>
      </p:sp>
      <p:cxnSp>
        <p:nvCxnSpPr>
          <p:cNvPr id="27" name="Прямая со стрелкой 26"/>
          <p:cNvCxnSpPr/>
          <p:nvPr/>
        </p:nvCxnSpPr>
        <p:spPr>
          <a:xfrm flipH="1">
            <a:off x="4344551" y="2201871"/>
            <a:ext cx="1649849" cy="12917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H="1">
            <a:off x="4330036" y="2274842"/>
            <a:ext cx="1616254" cy="2196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6435668" y="2231801"/>
            <a:ext cx="1777481" cy="1354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a:off x="6435668" y="2201871"/>
            <a:ext cx="1762968" cy="2248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a:off x="6409181" y="2201871"/>
            <a:ext cx="1789455" cy="3165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6423696" y="2274842"/>
            <a:ext cx="1774940" cy="4350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28701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170" name="Rectangle 2"/>
          <p:cNvSpPr>
            <a:spLocks noGrp="1" noChangeArrowheads="1"/>
          </p:cNvSpPr>
          <p:nvPr>
            <p:ph type="title"/>
          </p:nvPr>
        </p:nvSpPr>
        <p:spPr>
          <a:xfrm>
            <a:off x="635490" y="214746"/>
            <a:ext cx="10953345" cy="1350541"/>
          </a:xfrm>
        </p:spPr>
        <p:txBody>
          <a:bodyPr>
            <a:normAutofit fontScale="90000"/>
          </a:bodyPr>
          <a:lstStyle/>
          <a:p>
            <a:pPr algn="ctr" eaLnBrk="1" hangingPunct="1"/>
            <a:r>
              <a:rPr lang="uk-UA" altLang="ru-RU" sz="3500" dirty="0"/>
              <a:t/>
            </a:r>
            <a:br>
              <a:rPr lang="uk-UA" altLang="ru-RU" sz="3500" dirty="0"/>
            </a:br>
            <a:r>
              <a:rPr lang="uk-UA" altLang="ru-RU" sz="4000" b="1" dirty="0">
                <a:solidFill>
                  <a:schemeClr val="accent2">
                    <a:lumMod val="50000"/>
                  </a:schemeClr>
                </a:solidFill>
                <a:latin typeface="Times New Roman" panose="02020603050405020304" pitchFamily="18" charset="0"/>
                <a:cs typeface="Times New Roman" panose="02020603050405020304" pitchFamily="18" charset="0"/>
              </a:rPr>
              <a:t>Експертиза  цінності документів проводиться за такими принципами</a:t>
            </a:r>
            <a:r>
              <a:rPr lang="uk-UA" altLang="ru-RU" sz="4000" b="1" dirty="0">
                <a:solidFill>
                  <a:schemeClr val="accent2">
                    <a:lumMod val="50000"/>
                  </a:schemeClr>
                </a:solidFill>
              </a:rPr>
              <a:t>: </a:t>
            </a:r>
            <a:endParaRPr lang="ru-RU" altLang="ru-RU" sz="4000" b="1" dirty="0">
              <a:solidFill>
                <a:schemeClr val="accent2">
                  <a:lumMod val="50000"/>
                </a:schemeClr>
              </a:solidFill>
            </a:endParaRPr>
          </a:p>
        </p:txBody>
      </p:sp>
      <p:sp>
        <p:nvSpPr>
          <p:cNvPr id="7171" name="Rectangle 3"/>
          <p:cNvSpPr>
            <a:spLocks noGrp="1" noChangeArrowheads="1"/>
          </p:cNvSpPr>
          <p:nvPr>
            <p:ph type="body" idx="1"/>
          </p:nvPr>
        </p:nvSpPr>
        <p:spPr>
          <a:xfrm>
            <a:off x="635490" y="1780033"/>
            <a:ext cx="10953345" cy="3692513"/>
          </a:xfrm>
        </p:spPr>
        <p:txBody>
          <a:bodyPr>
            <a:noAutofit/>
          </a:bodyPr>
          <a:lstStyle/>
          <a:p>
            <a:pPr algn="just"/>
            <a:r>
              <a:rPr lang="uk-UA" altLang="ru-RU" sz="2800" b="1" dirty="0">
                <a:latin typeface="Times New Roman" panose="02020603050405020304" pitchFamily="18" charset="0"/>
                <a:cs typeface="Times New Roman" panose="02020603050405020304" pitchFamily="18" charset="0"/>
              </a:rPr>
              <a:t>об’єктивність</a:t>
            </a:r>
            <a:r>
              <a:rPr lang="uk-UA" sz="2800" dirty="0"/>
              <a:t> </a:t>
            </a:r>
            <a:r>
              <a:rPr lang="uk-UA" altLang="ru-RU" sz="2800" dirty="0">
                <a:latin typeface="Times New Roman" panose="02020603050405020304" pitchFamily="18" charset="0"/>
                <a:cs typeface="Times New Roman" panose="02020603050405020304" pitchFamily="18" charset="0"/>
              </a:rPr>
              <a:t>– проведення оцінки документів на основі неупередженого підходу;</a:t>
            </a:r>
          </a:p>
          <a:p>
            <a:pPr eaLnBrk="1" hangingPunct="1"/>
            <a:endParaRPr lang="uk-UA" altLang="ru-RU" sz="800" dirty="0">
              <a:latin typeface="Times New Roman" panose="02020603050405020304" pitchFamily="18" charset="0"/>
              <a:cs typeface="Times New Roman" panose="02020603050405020304" pitchFamily="18" charset="0"/>
            </a:endParaRPr>
          </a:p>
          <a:p>
            <a:r>
              <a:rPr lang="uk-UA" altLang="ru-RU" sz="2800" b="1" dirty="0">
                <a:latin typeface="Times New Roman" panose="02020603050405020304" pitchFamily="18" charset="0"/>
                <a:cs typeface="Times New Roman" panose="02020603050405020304" pitchFamily="18" charset="0"/>
              </a:rPr>
              <a:t>історизм</a:t>
            </a:r>
            <a:r>
              <a:rPr lang="uk-UA" sz="2800" dirty="0"/>
              <a:t> </a:t>
            </a:r>
            <a:r>
              <a:rPr lang="uk-UA" altLang="ru-RU" sz="2800" dirty="0">
                <a:latin typeface="Times New Roman" panose="02020603050405020304" pitchFamily="18" charset="0"/>
                <a:cs typeface="Times New Roman" panose="02020603050405020304" pitchFamily="18" charset="0"/>
              </a:rPr>
              <a:t>– урахування особливості часу і місця створення документів, загальноісторичного контексту;</a:t>
            </a:r>
          </a:p>
          <a:p>
            <a:pPr eaLnBrk="1" hangingPunct="1"/>
            <a:endParaRPr lang="uk-UA" altLang="ru-RU" sz="800" dirty="0">
              <a:latin typeface="Times New Roman" panose="02020603050405020304" pitchFamily="18" charset="0"/>
              <a:cs typeface="Times New Roman" panose="02020603050405020304" pitchFamily="18" charset="0"/>
            </a:endParaRPr>
          </a:p>
          <a:p>
            <a:r>
              <a:rPr lang="uk-UA" altLang="ru-RU" sz="2800" b="1" dirty="0">
                <a:latin typeface="Times New Roman" panose="02020603050405020304" pitchFamily="18" charset="0"/>
                <a:cs typeface="Times New Roman" panose="02020603050405020304" pitchFamily="18" charset="0"/>
              </a:rPr>
              <a:t>всебічність і комплексність</a:t>
            </a:r>
            <a:r>
              <a:rPr lang="uk-UA" sz="2800" dirty="0"/>
              <a:t> </a:t>
            </a:r>
            <a:r>
              <a:rPr lang="uk-UA" altLang="ru-RU" sz="2800" dirty="0">
                <a:latin typeface="Times New Roman" panose="02020603050405020304" pitchFamily="18" charset="0"/>
                <a:cs typeface="Times New Roman" panose="02020603050405020304" pitchFamily="18" charset="0"/>
              </a:rPr>
              <a:t>– вивчення відповідних документів з урахуванням їх місця в комплексі інших документів.</a:t>
            </a:r>
            <a:endParaRPr lang="ru-RU" alt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624681"/>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90312E1E-9F44-306C-E86B-6F74CEDC75D2}"/>
              </a:ext>
            </a:extLst>
          </p:cNvPr>
          <p:cNvSpPr>
            <a:spLocks noGrp="1"/>
          </p:cNvSpPr>
          <p:nvPr>
            <p:ph type="title"/>
          </p:nvPr>
        </p:nvSpPr>
        <p:spPr>
          <a:xfrm>
            <a:off x="679053" y="110895"/>
            <a:ext cx="10833889" cy="1499616"/>
          </a:xfrm>
        </p:spPr>
        <p:txBody>
          <a:bodyPr>
            <a:normAutofit/>
          </a:bodyPr>
          <a:lstStyle/>
          <a:p>
            <a:pPr algn="ctr"/>
            <a:r>
              <a:rPr lang="ru-RU" sz="3600" dirty="0" err="1">
                <a:latin typeface="Times New Roman" panose="02020603050405020304" pitchFamily="18" charset="0"/>
                <a:cs typeface="Times New Roman" panose="02020603050405020304" pitchFamily="18" charset="0"/>
              </a:rPr>
              <a:t>Зведена</a:t>
            </a:r>
            <a:r>
              <a:rPr lang="ru-RU" sz="3600" dirty="0">
                <a:latin typeface="Times New Roman" panose="02020603050405020304" pitchFamily="18" charset="0"/>
                <a:cs typeface="Times New Roman" panose="02020603050405020304" pitchFamily="18" charset="0"/>
              </a:rPr>
              <a:t> номенклатура справ установи </a:t>
            </a:r>
            <a:r>
              <a:rPr lang="ru-RU" sz="3600" dirty="0" err="1">
                <a:latin typeface="Times New Roman" panose="02020603050405020304" pitchFamily="18" charset="0"/>
                <a:cs typeface="Times New Roman" panose="02020603050405020304" pitchFamily="18" charset="0"/>
              </a:rPr>
              <a:t>погоджується</a:t>
            </a:r>
            <a:r>
              <a:rPr lang="ru-RU" sz="3600" dirty="0">
                <a:latin typeface="Times New Roman" panose="02020603050405020304" pitchFamily="18" charset="0"/>
                <a:cs typeface="Times New Roman" panose="02020603050405020304" pitchFamily="18" charset="0"/>
              </a:rPr>
              <a:t> з ЕПК державного </a:t>
            </a:r>
            <a:r>
              <a:rPr lang="ru-RU" sz="3600" dirty="0" err="1">
                <a:latin typeface="Times New Roman" panose="02020603050405020304" pitchFamily="18" charset="0"/>
                <a:cs typeface="Times New Roman" panose="02020603050405020304" pitchFamily="18" charset="0"/>
              </a:rPr>
              <a:t>архіву</a:t>
            </a:r>
            <a:endParaRPr lang="ru-RU" sz="36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939353B0-E69E-F5A4-68AF-C7233AF8FFC3}"/>
              </a:ext>
            </a:extLst>
          </p:cNvPr>
          <p:cNvSpPr>
            <a:spLocks noGrp="1"/>
          </p:cNvSpPr>
          <p:nvPr>
            <p:ph idx="1"/>
          </p:nvPr>
        </p:nvSpPr>
        <p:spPr>
          <a:xfrm>
            <a:off x="1605613" y="4780562"/>
            <a:ext cx="9720073" cy="647472"/>
          </a:xfrm>
        </p:spPr>
        <p:txBody>
          <a:bodyPr>
            <a:noAutofit/>
          </a:bodyPr>
          <a:lstStyle/>
          <a:p>
            <a:r>
              <a:rPr lang="ru-RU" sz="3200" dirty="0" err="1">
                <a:latin typeface="Times New Roman" panose="02020603050405020304" pitchFamily="18" charset="0"/>
                <a:cs typeface="Times New Roman" panose="02020603050405020304" pitchFamily="18" charset="0"/>
              </a:rPr>
              <a:t>Відповідальність</a:t>
            </a:r>
            <a:r>
              <a:rPr lang="ru-RU" sz="3200" dirty="0">
                <a:latin typeface="Times New Roman" panose="02020603050405020304" pitchFamily="18" charset="0"/>
                <a:cs typeface="Times New Roman" panose="02020603050405020304" pitchFamily="18" charset="0"/>
              </a:rPr>
              <a:t> за </a:t>
            </a:r>
            <a:r>
              <a:rPr lang="ru-RU" sz="3200" dirty="0" err="1">
                <a:latin typeface="Times New Roman" panose="02020603050405020304" pitchFamily="18" charset="0"/>
                <a:cs typeface="Times New Roman" panose="02020603050405020304" pitchFamily="18" charset="0"/>
              </a:rPr>
              <a:t>складання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номенклатури</a:t>
            </a:r>
            <a:r>
              <a:rPr lang="ru-RU" sz="3200" dirty="0">
                <a:latin typeface="Times New Roman" panose="02020603050405020304" pitchFamily="18" charset="0"/>
                <a:cs typeface="Times New Roman" panose="02020603050405020304" pitchFamily="18" charset="0"/>
              </a:rPr>
              <a:t> </a:t>
            </a:r>
          </a:p>
          <a:p>
            <a:r>
              <a:rPr lang="ru-RU" sz="3200" dirty="0" err="1">
                <a:latin typeface="Times New Roman" panose="02020603050405020304" pitchFamily="18" charset="0"/>
                <a:cs typeface="Times New Roman" panose="02020603050405020304" pitchFamily="18" charset="0"/>
              </a:rPr>
              <a:t>покладається</a:t>
            </a:r>
            <a:r>
              <a:rPr lang="ru-RU" sz="3200" dirty="0">
                <a:latin typeface="Times New Roman" panose="02020603050405020304" pitchFamily="18" charset="0"/>
                <a:cs typeface="Times New Roman" panose="02020603050405020304" pitchFamily="18" charset="0"/>
              </a:rPr>
              <a:t> на службу </a:t>
            </a:r>
            <a:r>
              <a:rPr lang="ru-RU" sz="3200" dirty="0" err="1">
                <a:latin typeface="Times New Roman" panose="02020603050405020304" pitchFamily="18" charset="0"/>
                <a:cs typeface="Times New Roman" panose="02020603050405020304" pitchFamily="18" charset="0"/>
              </a:rPr>
              <a:t>діловодства</a:t>
            </a:r>
            <a:r>
              <a:rPr lang="ru-RU" sz="3200" dirty="0">
                <a:latin typeface="Times New Roman" panose="02020603050405020304" pitchFamily="18" charset="0"/>
                <a:cs typeface="Times New Roman" panose="02020603050405020304" pitchFamily="18" charset="0"/>
              </a:rPr>
              <a:t> установи</a:t>
            </a:r>
          </a:p>
        </p:txBody>
      </p:sp>
      <p:sp>
        <p:nvSpPr>
          <p:cNvPr id="4" name="Прямоугольник: скругленные углы 3">
            <a:extLst>
              <a:ext uri="{FF2B5EF4-FFF2-40B4-BE49-F238E27FC236}">
                <a16:creationId xmlns:a16="http://schemas.microsoft.com/office/drawing/2014/main" xmlns="" id="{6635A750-9C1C-E3F8-9357-44A368BB6356}"/>
              </a:ext>
            </a:extLst>
          </p:cNvPr>
          <p:cNvSpPr/>
          <p:nvPr/>
        </p:nvSpPr>
        <p:spPr>
          <a:xfrm>
            <a:off x="679053" y="1610511"/>
            <a:ext cx="3968885" cy="2961489"/>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3600" dirty="0"/>
              <a:t>ПЛАНОВО</a:t>
            </a:r>
          </a:p>
          <a:p>
            <a:pPr algn="ctr"/>
            <a:r>
              <a:rPr lang="uk-UA" sz="3600" dirty="0"/>
              <a:t>(1 раз на 5 років)</a:t>
            </a:r>
            <a:endParaRPr lang="ru-RU" sz="3600" dirty="0"/>
          </a:p>
        </p:txBody>
      </p:sp>
      <p:sp>
        <p:nvSpPr>
          <p:cNvPr id="5" name="Прямоугольник: скругленные углы 4">
            <a:extLst>
              <a:ext uri="{FF2B5EF4-FFF2-40B4-BE49-F238E27FC236}">
                <a16:creationId xmlns:a16="http://schemas.microsoft.com/office/drawing/2014/main" xmlns="" id="{71D94DB0-3280-5B0F-CAD3-F17D88B14760}"/>
              </a:ext>
            </a:extLst>
          </p:cNvPr>
          <p:cNvSpPr/>
          <p:nvPr/>
        </p:nvSpPr>
        <p:spPr>
          <a:xfrm>
            <a:off x="4990288" y="1610512"/>
            <a:ext cx="6522654" cy="2961488"/>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3600" dirty="0"/>
              <a:t>НЕВІДКЛАДНО </a:t>
            </a:r>
          </a:p>
          <a:p>
            <a:pPr algn="ctr"/>
            <a:r>
              <a:rPr lang="ru-RU" sz="3600" dirty="0"/>
              <a:t>(в </a:t>
            </a:r>
            <a:r>
              <a:rPr lang="ru-RU" sz="3600" dirty="0" err="1"/>
              <a:t>разі</a:t>
            </a:r>
            <a:r>
              <a:rPr lang="ru-RU" sz="3600" dirty="0"/>
              <a:t> </a:t>
            </a:r>
            <a:r>
              <a:rPr lang="ru-RU" sz="3600" dirty="0" err="1"/>
              <a:t>суттєвих</a:t>
            </a:r>
            <a:r>
              <a:rPr lang="ru-RU" sz="3600" dirty="0"/>
              <a:t> </a:t>
            </a:r>
            <a:r>
              <a:rPr lang="ru-RU" sz="3600" dirty="0" err="1"/>
              <a:t>змін</a:t>
            </a:r>
            <a:r>
              <a:rPr lang="ru-RU" sz="3600" dirty="0"/>
              <a:t>: </a:t>
            </a:r>
          </a:p>
          <a:p>
            <a:pPr algn="ctr"/>
            <a:r>
              <a:rPr lang="ru-RU" sz="3600" dirty="0"/>
              <a:t>у </a:t>
            </a:r>
            <a:r>
              <a:rPr lang="ru-RU" sz="3600" dirty="0" err="1"/>
              <a:t>власності</a:t>
            </a:r>
            <a:r>
              <a:rPr lang="ru-RU" sz="3600" dirty="0"/>
              <a:t> майна; в </a:t>
            </a:r>
            <a:r>
              <a:rPr lang="ru-RU" sz="3600" dirty="0" err="1"/>
              <a:t>структурі</a:t>
            </a:r>
            <a:r>
              <a:rPr lang="ru-RU" sz="3600" dirty="0"/>
              <a:t>; </a:t>
            </a:r>
            <a:r>
              <a:rPr lang="ru-RU" sz="3600" dirty="0" err="1"/>
              <a:t>функціях</a:t>
            </a:r>
            <a:r>
              <a:rPr lang="ru-RU" sz="3600" dirty="0"/>
              <a:t> та </a:t>
            </a:r>
            <a:r>
              <a:rPr lang="ru-RU" sz="3600" dirty="0" err="1"/>
              <a:t>характері</a:t>
            </a:r>
            <a:r>
              <a:rPr lang="ru-RU" sz="3600" dirty="0"/>
              <a:t> </a:t>
            </a:r>
            <a:r>
              <a:rPr lang="ru-RU" sz="3600" dirty="0" err="1"/>
              <a:t>роботи</a:t>
            </a:r>
            <a:r>
              <a:rPr lang="ru-RU" sz="3600" dirty="0"/>
              <a:t> установи)</a:t>
            </a:r>
          </a:p>
        </p:txBody>
      </p:sp>
    </p:spTree>
    <p:extLst>
      <p:ext uri="{BB962C8B-B14F-4D97-AF65-F5344CB8AC3E}">
        <p14:creationId xmlns:p14="http://schemas.microsoft.com/office/powerpoint/2010/main" val="231513961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DC6E0335-1166-1312-2444-74CF137F0DFF}"/>
              </a:ext>
            </a:extLst>
          </p:cNvPr>
          <p:cNvSpPr>
            <a:spLocks noGrp="1"/>
          </p:cNvSpPr>
          <p:nvPr>
            <p:ph type="title"/>
          </p:nvPr>
        </p:nvSpPr>
        <p:spPr>
          <a:xfrm>
            <a:off x="680936" y="176655"/>
            <a:ext cx="10992255" cy="1499616"/>
          </a:xfrm>
        </p:spPr>
        <p:txBody>
          <a:bodyPr>
            <a:normAutofit/>
          </a:bodyPr>
          <a:lstStyle/>
          <a:p>
            <a:pPr algn="ctr"/>
            <a:r>
              <a:rPr lang="ru-RU" sz="3600" dirty="0" err="1">
                <a:latin typeface="Times New Roman" panose="02020603050405020304" pitchFamily="18" charset="0"/>
                <a:cs typeface="Times New Roman" panose="02020603050405020304" pitchFamily="18" charset="0"/>
              </a:rPr>
              <a:t>Схвалення</a:t>
            </a:r>
            <a:r>
              <a:rPr lang="ru-RU" sz="3600" dirty="0">
                <a:latin typeface="Times New Roman" panose="02020603050405020304" pitchFamily="18" charset="0"/>
                <a:cs typeface="Times New Roman" panose="02020603050405020304" pitchFamily="18" charset="0"/>
              </a:rPr>
              <a:t> та </a:t>
            </a:r>
            <a:r>
              <a:rPr lang="ru-RU" sz="3600" dirty="0" err="1">
                <a:latin typeface="Times New Roman" panose="02020603050405020304" pitchFamily="18" charset="0"/>
                <a:cs typeface="Times New Roman" panose="02020603050405020304" pitchFamily="18" charset="0"/>
              </a:rPr>
              <a:t>погодження</a:t>
            </a:r>
            <a:r>
              <a:rPr lang="ru-RU" sz="3600" dirty="0">
                <a:latin typeface="Times New Roman" panose="02020603050405020304" pitchFamily="18" charset="0"/>
                <a:cs typeface="Times New Roman" panose="02020603050405020304" pitchFamily="18" charset="0"/>
              </a:rPr>
              <a:t> </a:t>
            </a:r>
            <a:br>
              <a:rPr lang="ru-RU" sz="3600" dirty="0">
                <a:latin typeface="Times New Roman" panose="02020603050405020304" pitchFamily="18" charset="0"/>
                <a:cs typeface="Times New Roman" panose="02020603050405020304" pitchFamily="18" charset="0"/>
              </a:rPr>
            </a:br>
            <a:r>
              <a:rPr lang="ru-RU" sz="3600" dirty="0" err="1">
                <a:latin typeface="Times New Roman" panose="02020603050405020304" pitchFamily="18" charset="0"/>
                <a:cs typeface="Times New Roman" panose="02020603050405020304" pitchFamily="18" charset="0"/>
              </a:rPr>
              <a:t>зведеної</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номенклатури</a:t>
            </a:r>
            <a:r>
              <a:rPr lang="ru-RU" sz="3600" dirty="0">
                <a:latin typeface="Times New Roman" panose="02020603050405020304" pitchFamily="18" charset="0"/>
                <a:cs typeface="Times New Roman" panose="02020603050405020304" pitchFamily="18" charset="0"/>
              </a:rPr>
              <a:t> справ установи</a:t>
            </a:r>
          </a:p>
        </p:txBody>
      </p:sp>
      <p:sp>
        <p:nvSpPr>
          <p:cNvPr id="4" name="Прямоугольник: скругленные углы 3">
            <a:extLst>
              <a:ext uri="{FF2B5EF4-FFF2-40B4-BE49-F238E27FC236}">
                <a16:creationId xmlns:a16="http://schemas.microsoft.com/office/drawing/2014/main" xmlns="" id="{676D4A62-A97A-6B6E-2918-9D9D4F93F0D7}"/>
              </a:ext>
            </a:extLst>
          </p:cNvPr>
          <p:cNvSpPr/>
          <p:nvPr/>
        </p:nvSpPr>
        <p:spPr>
          <a:xfrm>
            <a:off x="1400784" y="1676271"/>
            <a:ext cx="9270460" cy="81401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dirty="0">
                <a:solidFill>
                  <a:srgbClr val="002060"/>
                </a:solidFill>
              </a:rPr>
              <a:t>СХВАЛЮЄТЬСЯ ЕК УСТАНОВИ</a:t>
            </a:r>
            <a:endParaRPr lang="ru-RU" sz="2400" dirty="0">
              <a:solidFill>
                <a:srgbClr val="002060"/>
              </a:solidFill>
            </a:endParaRPr>
          </a:p>
        </p:txBody>
      </p:sp>
      <p:sp>
        <p:nvSpPr>
          <p:cNvPr id="6" name="Прямоугольник: скругленные углы 5">
            <a:extLst>
              <a:ext uri="{FF2B5EF4-FFF2-40B4-BE49-F238E27FC236}">
                <a16:creationId xmlns:a16="http://schemas.microsoft.com/office/drawing/2014/main" xmlns="" id="{FBD9A56C-5E84-366B-00A1-81E200FDFD5B}"/>
              </a:ext>
            </a:extLst>
          </p:cNvPr>
          <p:cNvSpPr/>
          <p:nvPr/>
        </p:nvSpPr>
        <p:spPr>
          <a:xfrm>
            <a:off x="1400783" y="3021995"/>
            <a:ext cx="9270461" cy="81401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dirty="0" smtClean="0">
                <a:solidFill>
                  <a:srgbClr val="002060"/>
                </a:solidFill>
              </a:rPr>
              <a:t>ПОГОДЖУЄТЬСЯ ЕК АРХІВНОЇ УСТАНОВИ РАЙДЕРЖАДМІНІСТРАЦІЇ, МІСЬКОЇ РАДИ, ЕПК </a:t>
            </a:r>
            <a:r>
              <a:rPr lang="uk-UA" sz="2400" dirty="0">
                <a:solidFill>
                  <a:srgbClr val="002060"/>
                </a:solidFill>
              </a:rPr>
              <a:t>ДЕРЖАВНОГО АРХІВУ</a:t>
            </a:r>
            <a:endParaRPr lang="ru-RU" sz="2400" dirty="0">
              <a:solidFill>
                <a:srgbClr val="002060"/>
              </a:solidFill>
            </a:endParaRPr>
          </a:p>
        </p:txBody>
      </p:sp>
      <p:sp>
        <p:nvSpPr>
          <p:cNvPr id="9" name="Прямоугольник: скругленные углы 8">
            <a:extLst>
              <a:ext uri="{FF2B5EF4-FFF2-40B4-BE49-F238E27FC236}">
                <a16:creationId xmlns:a16="http://schemas.microsoft.com/office/drawing/2014/main" xmlns="" id="{E567E079-3DC6-B031-984F-4D6D8D6A80EA}"/>
              </a:ext>
            </a:extLst>
          </p:cNvPr>
          <p:cNvSpPr/>
          <p:nvPr/>
        </p:nvSpPr>
        <p:spPr>
          <a:xfrm>
            <a:off x="1400783" y="4461360"/>
            <a:ext cx="9270460" cy="81401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dirty="0">
                <a:solidFill>
                  <a:srgbClr val="002060"/>
                </a:solidFill>
              </a:rPr>
              <a:t>ЗАТВЕРДЖУЄТЬСЯ КЕРІВНИКОМ УСТАНОВИ</a:t>
            </a:r>
            <a:endParaRPr lang="ru-RU" sz="2400" dirty="0">
              <a:solidFill>
                <a:srgbClr val="002060"/>
              </a:solidFill>
            </a:endParaRPr>
          </a:p>
        </p:txBody>
      </p:sp>
      <p:sp>
        <p:nvSpPr>
          <p:cNvPr id="10" name="Стрелка: вниз 9">
            <a:extLst>
              <a:ext uri="{FF2B5EF4-FFF2-40B4-BE49-F238E27FC236}">
                <a16:creationId xmlns:a16="http://schemas.microsoft.com/office/drawing/2014/main" xmlns="" id="{B478CC14-A130-86BA-F9EE-E61D7407E215}"/>
              </a:ext>
            </a:extLst>
          </p:cNvPr>
          <p:cNvSpPr/>
          <p:nvPr/>
        </p:nvSpPr>
        <p:spPr>
          <a:xfrm>
            <a:off x="5525310" y="2490281"/>
            <a:ext cx="982493" cy="5317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низ 10">
            <a:extLst>
              <a:ext uri="{FF2B5EF4-FFF2-40B4-BE49-F238E27FC236}">
                <a16:creationId xmlns:a16="http://schemas.microsoft.com/office/drawing/2014/main" xmlns="" id="{3CDBFBD3-EAEA-37FD-E03D-EC36B7E3BB81}"/>
              </a:ext>
            </a:extLst>
          </p:cNvPr>
          <p:cNvSpPr/>
          <p:nvPr/>
        </p:nvSpPr>
        <p:spPr>
          <a:xfrm>
            <a:off x="5525309" y="3893462"/>
            <a:ext cx="982493" cy="5317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0268452"/>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Заголовок 1"/>
          <p:cNvSpPr>
            <a:spLocks noGrp="1"/>
          </p:cNvSpPr>
          <p:nvPr>
            <p:ph type="title"/>
          </p:nvPr>
        </p:nvSpPr>
        <p:spPr>
          <a:xfrm>
            <a:off x="2249713" y="585216"/>
            <a:ext cx="7750629" cy="1499616"/>
          </a:xfrm>
        </p:spPr>
        <p:txBody>
          <a:bodyPr/>
          <a:lstStyle/>
          <a:p>
            <a:pPr algn="ctr"/>
            <a:r>
              <a:rPr lang="uk-UA" altLang="ru-RU" sz="5400" dirty="0"/>
              <a:t>Основні засади експертизи цінності:</a:t>
            </a:r>
            <a:endParaRPr lang="en-US" dirty="0"/>
          </a:p>
        </p:txBody>
      </p:sp>
      <p:sp>
        <p:nvSpPr>
          <p:cNvPr id="3" name="Объект 2"/>
          <p:cNvSpPr>
            <a:spLocks noGrp="1"/>
          </p:cNvSpPr>
          <p:nvPr>
            <p:ph idx="1"/>
          </p:nvPr>
        </p:nvSpPr>
        <p:spPr/>
        <p:txBody>
          <a:bodyPr>
            <a:normAutofit/>
          </a:bodyPr>
          <a:lstStyle/>
          <a:p>
            <a:pPr algn="just"/>
            <a:r>
              <a:rPr lang="uk-UA" altLang="ru-RU" sz="3200" dirty="0"/>
              <a:t>• строки зберігання документів, визначені Переліком типових документів </a:t>
            </a:r>
            <a:r>
              <a:rPr lang="uk-UA" altLang="ru-RU" sz="3200" b="1" dirty="0">
                <a:solidFill>
                  <a:srgbClr val="C00000"/>
                </a:solidFill>
              </a:rPr>
              <a:t>заборонено</a:t>
            </a:r>
            <a:r>
              <a:rPr lang="uk-UA" altLang="ru-RU" sz="3200" b="1" dirty="0"/>
              <a:t> зменшувати</a:t>
            </a:r>
          </a:p>
          <a:p>
            <a:pPr algn="just"/>
            <a:r>
              <a:rPr lang="uk-UA" altLang="ru-RU" sz="3200" dirty="0"/>
              <a:t>• строки наведені у галузевих (відомчих) переліках </a:t>
            </a:r>
            <a:r>
              <a:rPr lang="uk-UA" altLang="ru-RU" sz="3200" b="1" dirty="0"/>
              <a:t>не повинні суперечити </a:t>
            </a:r>
            <a:r>
              <a:rPr lang="uk-UA" altLang="ru-RU" sz="3200" dirty="0"/>
              <a:t>строкам Переліку типових документів</a:t>
            </a:r>
          </a:p>
          <a:p>
            <a:pPr algn="just"/>
            <a:r>
              <a:rPr lang="uk-UA" altLang="ru-RU" sz="3200" dirty="0"/>
              <a:t>• контролюються</a:t>
            </a:r>
            <a:r>
              <a:rPr lang="uk-UA" altLang="ru-RU" sz="3200" b="1" dirty="0"/>
              <a:t> повнота та склад документів, що відображають діяльність юридичної особи </a:t>
            </a:r>
            <a:r>
              <a:rPr lang="uk-UA" altLang="ru-RU" sz="3200" dirty="0"/>
              <a:t>згідно з установчими документами </a:t>
            </a:r>
            <a:endParaRPr lang="ru-RU" altLang="ru-RU" sz="3200" dirty="0"/>
          </a:p>
          <a:p>
            <a:endParaRPr lang="en-US" sz="3200" dirty="0"/>
          </a:p>
        </p:txBody>
      </p:sp>
    </p:spTree>
    <p:extLst>
      <p:ext uri="{BB962C8B-B14F-4D97-AF65-F5344CB8AC3E}">
        <p14:creationId xmlns:p14="http://schemas.microsoft.com/office/powerpoint/2010/main" val="2186474017"/>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524000" y="246743"/>
            <a:ext cx="9144000" cy="1052736"/>
          </a:xfrm>
        </p:spPr>
        <p:txBody>
          <a:bodyPr>
            <a:noAutofit/>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Під час проведення </a:t>
            </a:r>
            <a:br>
              <a:rPr lang="uk-UA" b="1" dirty="0" smtClean="0">
                <a:solidFill>
                  <a:srgbClr val="0070C0"/>
                </a:solidFill>
                <a:latin typeface="Times New Roman" panose="02020603050405020304" pitchFamily="18" charset="0"/>
                <a:cs typeface="Times New Roman" panose="02020603050405020304" pitchFamily="18" charset="0"/>
              </a:rPr>
            </a:br>
            <a:r>
              <a:rPr lang="uk-UA" b="1" dirty="0" smtClean="0">
                <a:solidFill>
                  <a:srgbClr val="0070C0"/>
                </a:solidFill>
                <a:latin typeface="Times New Roman" panose="02020603050405020304" pitchFamily="18" charset="0"/>
                <a:cs typeface="Times New Roman" panose="02020603050405020304" pitchFamily="18" charset="0"/>
              </a:rPr>
              <a:t>експертизи цінності</a:t>
            </a:r>
            <a:endParaRPr lang="ru-RU"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nvPr>
        </p:nvGraphicFramePr>
        <p:xfrm>
          <a:off x="881743" y="1567684"/>
          <a:ext cx="10711543" cy="49030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Номер слайда 2"/>
          <p:cNvSpPr>
            <a:spLocks noGrp="1"/>
          </p:cNvSpPr>
          <p:nvPr>
            <p:ph type="sldNum" sz="quarter" idx="12"/>
          </p:nvPr>
        </p:nvSpPr>
        <p:spPr/>
        <p:txBody>
          <a:bodyPr/>
          <a:lstStyle/>
          <a:p>
            <a:fld id="{B19B0651-EE4F-4900-A07F-96A6BFA9D0F0}" type="slidenum">
              <a:rPr lang="ru-RU" smtClean="0"/>
              <a:t>33</a:t>
            </a:fld>
            <a:endParaRPr lang="ru-RU"/>
          </a:p>
        </p:txBody>
      </p:sp>
    </p:spTree>
    <p:extLst>
      <p:ext uri="{BB962C8B-B14F-4D97-AF65-F5344CB8AC3E}">
        <p14:creationId xmlns:p14="http://schemas.microsoft.com/office/powerpoint/2010/main" val="2845687825"/>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a:extLst>
              <a:ext uri="{FF2B5EF4-FFF2-40B4-BE49-F238E27FC236}">
                <a16:creationId xmlns:a16="http://schemas.microsoft.com/office/drawing/2014/main" xmlns="" id="{D47B6BD1-29D1-2CBD-B7CB-1ACD81636C73}"/>
              </a:ext>
            </a:extLst>
          </p:cNvPr>
          <p:cNvSpPr>
            <a:spLocks noGrp="1"/>
          </p:cNvSpPr>
          <p:nvPr>
            <p:ph idx="1"/>
          </p:nvPr>
        </p:nvSpPr>
        <p:spPr>
          <a:xfrm>
            <a:off x="1052090" y="477079"/>
            <a:ext cx="10087820" cy="4023360"/>
          </a:xfrm>
        </p:spPr>
        <p:txBody>
          <a:bodyPr>
            <a:noAutofit/>
          </a:bodyPr>
          <a:lstStyle/>
          <a:p>
            <a:r>
              <a:rPr lang="ru-RU" sz="2800" dirty="0">
                <a:latin typeface="Times New Roman" panose="02020603050405020304" pitchFamily="18" charset="0"/>
                <a:cs typeface="Times New Roman" panose="02020603050405020304" pitchFamily="18" charset="0"/>
              </a:rPr>
              <a:t>Оформлення справ </a:t>
            </a:r>
            <a:r>
              <a:rPr lang="ru-RU" sz="2800" dirty="0" err="1">
                <a:latin typeface="Times New Roman" panose="02020603050405020304" pitchFamily="18" charset="0"/>
                <a:cs typeface="Times New Roman" panose="02020603050405020304" pitchFamily="18" charset="0"/>
              </a:rPr>
              <a:t>постійного</a:t>
            </a:r>
            <a:r>
              <a:rPr lang="ru-RU" sz="2800" dirty="0">
                <a:latin typeface="Times New Roman" panose="02020603050405020304" pitchFamily="18" charset="0"/>
                <a:cs typeface="Times New Roman" panose="02020603050405020304" pitchFamily="18" charset="0"/>
              </a:rPr>
              <a:t> і </a:t>
            </a:r>
            <a:r>
              <a:rPr lang="ru-RU" sz="2800" dirty="0" err="1">
                <a:latin typeface="Times New Roman" panose="02020603050405020304" pitchFamily="18" charset="0"/>
                <a:cs typeface="Times New Roman" panose="02020603050405020304" pitchFamily="18" charset="0"/>
              </a:rPr>
              <a:t>тривалого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понад</a:t>
            </a:r>
            <a:r>
              <a:rPr lang="ru-RU" sz="2800" dirty="0">
                <a:latin typeface="Times New Roman" panose="02020603050405020304" pitchFamily="18" charset="0"/>
                <a:cs typeface="Times New Roman" panose="02020603050405020304" pitchFamily="18" charset="0"/>
              </a:rPr>
              <a:t> 10 </a:t>
            </a:r>
            <a:r>
              <a:rPr lang="ru-RU" sz="2800" dirty="0" err="1">
                <a:latin typeface="Times New Roman" panose="02020603050405020304" pitchFamily="18" charset="0"/>
                <a:cs typeface="Times New Roman" panose="02020603050405020304" pitchFamily="18" charset="0"/>
              </a:rPr>
              <a:t>років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зберігання</a:t>
            </a:r>
            <a:r>
              <a:rPr lang="ru-RU" sz="2800" dirty="0">
                <a:latin typeface="Times New Roman" panose="02020603050405020304" pitchFamily="18" charset="0"/>
                <a:cs typeface="Times New Roman" panose="02020603050405020304" pitchFamily="18" charset="0"/>
              </a:rPr>
              <a:t>, у тому </a:t>
            </a:r>
            <a:r>
              <a:rPr lang="ru-RU" sz="2800" dirty="0" err="1">
                <a:latin typeface="Times New Roman" panose="02020603050405020304" pitchFamily="18" charset="0"/>
                <a:cs typeface="Times New Roman" panose="02020603050405020304" pitchFamily="18" charset="0"/>
              </a:rPr>
              <a:t>числі</a:t>
            </a:r>
            <a:r>
              <a:rPr lang="ru-RU" sz="2800" dirty="0">
                <a:latin typeface="Times New Roman" panose="02020603050405020304" pitchFamily="18" charset="0"/>
                <a:cs typeface="Times New Roman" panose="02020603050405020304" pitchFamily="18" charset="0"/>
              </a:rPr>
              <a:t> справ з </a:t>
            </a:r>
            <a:r>
              <a:rPr lang="ru-RU" sz="2800" dirty="0" err="1">
                <a:latin typeface="Times New Roman" panose="02020603050405020304" pitchFamily="18" charset="0"/>
                <a:cs typeface="Times New Roman" panose="02020603050405020304" pitchFamily="18" charset="0"/>
              </a:rPr>
              <a:t>кадрових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питань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особового</a:t>
            </a:r>
            <a:r>
              <a:rPr lang="ru-RU" sz="2800" dirty="0">
                <a:latin typeface="Times New Roman" panose="02020603050405020304" pitchFamily="18" charset="0"/>
                <a:cs typeface="Times New Roman" panose="02020603050405020304" pitchFamily="18" charset="0"/>
              </a:rPr>
              <a:t> складу) , </a:t>
            </a:r>
            <a:r>
              <a:rPr lang="ru-RU" sz="2800" dirty="0" err="1">
                <a:latin typeface="Times New Roman" panose="02020603050405020304" pitchFamily="18" charset="0"/>
                <a:cs typeface="Times New Roman" panose="02020603050405020304" pitchFamily="18" charset="0"/>
              </a:rPr>
              <a:t>передбачає</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систематизацію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документів</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справі</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нумерацію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справі</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складання</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разі</a:t>
            </a:r>
            <a:r>
              <a:rPr lang="ru-RU" sz="2800" dirty="0">
                <a:latin typeface="Times New Roman" panose="02020603050405020304" pitchFamily="18" charset="0"/>
                <a:cs typeface="Times New Roman" panose="02020603050405020304" pitchFamily="18" charset="0"/>
              </a:rPr>
              <a:t> потреби) </a:t>
            </a:r>
            <a:r>
              <a:rPr lang="ru-RU" sz="2800" dirty="0" err="1">
                <a:latin typeface="Times New Roman" panose="02020603050405020304" pitchFamily="18" charset="0"/>
                <a:cs typeface="Times New Roman" panose="02020603050405020304" pitchFamily="18" charset="0"/>
              </a:rPr>
              <a:t>внутрішнього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опису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документів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наявність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засвідчувального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напису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про </a:t>
            </a:r>
            <a:r>
              <a:rPr lang="ru-RU" sz="2800" dirty="0" err="1">
                <a:latin typeface="Times New Roman" panose="02020603050405020304" pitchFamily="18" charset="0"/>
                <a:cs typeface="Times New Roman" panose="02020603050405020304" pitchFamily="18" charset="0"/>
              </a:rPr>
              <a:t>кількість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і про </a:t>
            </a:r>
            <a:r>
              <a:rPr lang="ru-RU" sz="2800" dirty="0" err="1">
                <a:latin typeface="Times New Roman" panose="02020603050405020304" pitchFamily="18" charset="0"/>
                <a:cs typeface="Times New Roman" panose="02020603050405020304" pitchFamily="18" charset="0"/>
              </a:rPr>
              <a:t>особливості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фізичного</a:t>
            </a:r>
            <a:r>
              <a:rPr lang="ru-RU" sz="2800" dirty="0">
                <a:latin typeface="Times New Roman" panose="02020603050405020304" pitchFamily="18" charset="0"/>
                <a:cs typeface="Times New Roman" panose="02020603050405020304" pitchFamily="18" charset="0"/>
              </a:rPr>
              <a:t> стану та </a:t>
            </a:r>
            <a:r>
              <a:rPr lang="ru-RU" sz="2800" dirty="0" err="1">
                <a:latin typeface="Times New Roman" panose="02020603050405020304" pitchFamily="18" charset="0"/>
                <a:cs typeface="Times New Roman" panose="02020603050405020304" pitchFamily="18" charset="0"/>
              </a:rPr>
              <a:t>формування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підшивання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оправлення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спрви</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оформлення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обкладинки</a:t>
            </a:r>
            <a:r>
              <a:rPr lang="ru-RU" sz="2800" dirty="0">
                <a:latin typeface="Times New Roman" panose="02020603050405020304" pitchFamily="18" charset="0"/>
                <a:cs typeface="Times New Roman" panose="02020603050405020304" pitchFamily="18" charset="0"/>
              </a:rPr>
              <a:t> (титульного </a:t>
            </a:r>
            <a:r>
              <a:rPr lang="ru-RU" sz="2800" dirty="0" err="1">
                <a:latin typeface="Times New Roman" panose="02020603050405020304" pitchFamily="18" charset="0"/>
                <a:cs typeface="Times New Roman" panose="02020603050405020304" pitchFamily="18" charset="0"/>
              </a:rPr>
              <a:t>аркуша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02199776"/>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a:normAutofit/>
          </a:bodyPr>
          <a:lstStyle/>
          <a:p>
            <a:pPr algn="ctr"/>
            <a:r>
              <a:rPr lang="uk-UA" altLang="ru-RU" sz="3600" dirty="0">
                <a:latin typeface="Times New Roman" panose="02020603050405020304" pitchFamily="18" charset="0"/>
                <a:cs typeface="Times New Roman" panose="02020603050405020304" pitchFamily="18" charset="0"/>
              </a:rPr>
              <a:t>Експертиза цінності </a:t>
            </a:r>
            <a:br>
              <a:rPr lang="uk-UA" altLang="ru-RU" sz="3600" dirty="0">
                <a:latin typeface="Times New Roman" panose="02020603050405020304" pitchFamily="18" charset="0"/>
                <a:cs typeface="Times New Roman" panose="02020603050405020304" pitchFamily="18" charset="0"/>
              </a:rPr>
            </a:br>
            <a:r>
              <a:rPr lang="uk-UA" altLang="ru-RU" sz="3600" dirty="0">
                <a:latin typeface="Times New Roman" panose="02020603050405020304" pitchFamily="18" charset="0"/>
                <a:cs typeface="Times New Roman" panose="02020603050405020304" pitchFamily="18" charset="0"/>
              </a:rPr>
              <a:t>окремих видів документів</a:t>
            </a:r>
            <a:endParaRPr lang="en-US"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24128" y="2286000"/>
            <a:ext cx="10250229" cy="4023360"/>
          </a:xfrm>
        </p:spPr>
        <p:txBody>
          <a:bodyPr/>
          <a:lstStyle/>
          <a:p>
            <a:pPr marL="0" indent="0">
              <a:buNone/>
              <a:defRPr/>
            </a:pPr>
            <a:r>
              <a:rPr lang="uk-UA" altLang="ru-RU" sz="2800" b="1" dirty="0">
                <a:latin typeface="Times New Roman" panose="02020603050405020304" pitchFamily="18" charset="0"/>
                <a:cs typeface="Times New Roman" panose="02020603050405020304" pitchFamily="18" charset="0"/>
              </a:rPr>
              <a:t>Розпорядчі документи </a:t>
            </a:r>
            <a:r>
              <a:rPr lang="uk-UA" altLang="ru-RU" sz="2800" dirty="0">
                <a:latin typeface="Times New Roman" panose="02020603050405020304" pitchFamily="18" charset="0"/>
                <a:cs typeface="Times New Roman" panose="02020603050405020304" pitchFamily="18" charset="0"/>
              </a:rPr>
              <a:t>формуються у справи:</a:t>
            </a:r>
          </a:p>
          <a:p>
            <a:pPr marL="0" indent="0">
              <a:buNone/>
              <a:defRPr/>
            </a:pPr>
            <a:r>
              <a:rPr lang="uk-UA" altLang="ru-RU" sz="2800" dirty="0">
                <a:latin typeface="Times New Roman" panose="02020603050405020304" pitchFamily="18" charset="0"/>
                <a:cs typeface="Times New Roman" panose="02020603050405020304" pitchFamily="18" charset="0"/>
              </a:rPr>
              <a:t>- окремо за видами та строками зберігання</a:t>
            </a:r>
          </a:p>
          <a:p>
            <a:pPr marL="0" indent="0">
              <a:buNone/>
              <a:defRPr/>
            </a:pPr>
            <a:r>
              <a:rPr lang="uk-UA" altLang="ru-RU" sz="2800" dirty="0">
                <a:latin typeface="Times New Roman" panose="02020603050405020304" pitchFamily="18" charset="0"/>
                <a:cs typeface="Times New Roman" panose="02020603050405020304" pitchFamily="18" charset="0"/>
              </a:rPr>
              <a:t>- у справі - за хронологією та номерами</a:t>
            </a:r>
          </a:p>
          <a:p>
            <a:pPr marL="0" indent="0">
              <a:buNone/>
              <a:defRPr/>
            </a:pPr>
            <a:r>
              <a:rPr lang="uk-UA" altLang="ru-RU" sz="2800" dirty="0">
                <a:latin typeface="Times New Roman" panose="02020603050405020304" pitchFamily="18" charset="0"/>
                <a:cs typeface="Times New Roman" panose="02020603050405020304" pitchFamily="18" charset="0"/>
              </a:rPr>
              <a:t>- інструкції, порядки, положення, тощо формуються як додатки до розпорядчого документа яким їх затверджено</a:t>
            </a:r>
          </a:p>
          <a:p>
            <a:pPr marL="0" indent="0">
              <a:buNone/>
              <a:defRPr/>
            </a:pPr>
            <a:r>
              <a:rPr lang="uk-UA" altLang="ru-RU" sz="2800" dirty="0">
                <a:latin typeface="Times New Roman" panose="02020603050405020304" pitchFamily="18" charset="0"/>
                <a:cs typeface="Times New Roman" panose="02020603050405020304" pitchFamily="18" charset="0"/>
              </a:rPr>
              <a:t>- самостійні документи можуть бути сформовані окремими справами</a:t>
            </a:r>
          </a:p>
          <a:p>
            <a:endParaRPr lang="en-US" dirty="0"/>
          </a:p>
        </p:txBody>
      </p:sp>
    </p:spTree>
    <p:extLst>
      <p:ext uri="{BB962C8B-B14F-4D97-AF65-F5344CB8AC3E}">
        <p14:creationId xmlns:p14="http://schemas.microsoft.com/office/powerpoint/2010/main" val="2660498221"/>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a:normAutofit/>
          </a:bodyPr>
          <a:lstStyle/>
          <a:p>
            <a:pPr algn="ctr"/>
            <a:r>
              <a:rPr lang="uk-UA" altLang="en-US" sz="3600" b="1" dirty="0">
                <a:latin typeface="Times New Roman" panose="02020603050405020304" pitchFamily="18" charset="0"/>
                <a:cs typeface="Times New Roman" panose="02020603050405020304" pitchFamily="18" charset="0"/>
              </a:rPr>
              <a:t>Накази з кадрових питань (особового складу)</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87941" y="2084832"/>
            <a:ext cx="10331602" cy="4023360"/>
          </a:xfrm>
        </p:spPr>
        <p:txBody>
          <a:bodyPr>
            <a:normAutofit fontScale="92500" lnSpcReduction="10000"/>
          </a:bodyPr>
          <a:lstStyle/>
          <a:p>
            <a:pPr marL="0" indent="0" algn="just">
              <a:buNone/>
              <a:defRPr/>
            </a:pPr>
            <a:r>
              <a:rPr lang="uk-UA" sz="2800" dirty="0">
                <a:latin typeface="Times New Roman" panose="02020603050405020304" pitchFamily="18" charset="0"/>
                <a:cs typeface="Times New Roman" panose="02020603050405020304" pitchFamily="18" charset="0"/>
              </a:rPr>
              <a:t>	Окремо формуються накази</a:t>
            </a:r>
            <a:r>
              <a:rPr lang="en-US" sz="2800" dirty="0">
                <a:latin typeface="Times New Roman" panose="02020603050405020304" pitchFamily="18" charset="0"/>
                <a:cs typeface="Times New Roman" panose="02020603050405020304" pitchFamily="18" charset="0"/>
              </a:rPr>
              <a:t>/</a:t>
            </a:r>
            <a:r>
              <a:rPr lang="uk-UA" sz="2800" dirty="0">
                <a:latin typeface="Times New Roman" panose="02020603050405020304" pitchFamily="18" charset="0"/>
                <a:cs typeface="Times New Roman" panose="02020603050405020304" pitchFamily="18" charset="0"/>
              </a:rPr>
              <a:t>розпорядження установ вищого рівня, що стосуються працівників у </a:t>
            </a:r>
            <a:r>
              <a:rPr lang="uk-UA" sz="2800" dirty="0" err="1">
                <a:latin typeface="Times New Roman" panose="02020603050405020304" pitchFamily="18" charset="0"/>
                <a:cs typeface="Times New Roman" panose="02020603050405020304" pitchFamily="18" charset="0"/>
              </a:rPr>
              <a:t>т.ч</a:t>
            </a:r>
            <a:r>
              <a:rPr lang="uk-UA" sz="2800" dirty="0">
                <a:latin typeface="Times New Roman" panose="02020603050405020304" pitchFamily="18" charset="0"/>
                <a:cs typeface="Times New Roman" panose="02020603050405020304" pitchFamily="18" charset="0"/>
              </a:rPr>
              <a:t>. керівного складу установи</a:t>
            </a:r>
          </a:p>
          <a:p>
            <a:pPr marL="0" indent="0" algn="just">
              <a:buNone/>
              <a:defRPr/>
            </a:pPr>
            <a:r>
              <a:rPr lang="uk-UA" sz="2800" dirty="0">
                <a:latin typeface="Times New Roman" panose="02020603050405020304" pitchFamily="18" charset="0"/>
                <a:cs typeface="Times New Roman" panose="02020603050405020304" pitchFamily="18" charset="0"/>
              </a:rPr>
              <a:t>	Окремо, за видами</a:t>
            </a:r>
            <a:r>
              <a:rPr lang="en-US" sz="2800" dirty="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та строками зберігання (про прийом, переведення, звільнення, сумісництво, замісництво, про заохочення, надання матеріальної допомоги, преміювання, підвищення кваліфікації, стажування, присвоєння рангу, розряду, категорії, про атестацію щорічну оцінку державних службовців, про надання відпусток щодо догляду за дитиною та без збереження заробітної плати)</a:t>
            </a:r>
          </a:p>
          <a:p>
            <a:pPr marL="0" indent="0" algn="just">
              <a:buNone/>
              <a:defRPr/>
            </a:pPr>
            <a:r>
              <a:rPr lang="uk-UA" sz="2800" dirty="0">
                <a:latin typeface="Times New Roman" panose="02020603050405020304" pitchFamily="18" charset="0"/>
                <a:cs typeface="Times New Roman" panose="02020603050405020304" pitchFamily="18" charset="0"/>
              </a:rPr>
              <a:t>	Про надання </a:t>
            </a:r>
            <a:r>
              <a:rPr lang="uk-UA" sz="2800" b="1" dirty="0">
                <a:latin typeface="Times New Roman" panose="02020603050405020304" pitchFamily="18" charset="0"/>
                <a:cs typeface="Times New Roman" panose="02020603050405020304" pitchFamily="18" charset="0"/>
              </a:rPr>
              <a:t>усіх видів</a:t>
            </a:r>
            <a:r>
              <a:rPr lang="uk-UA" sz="2800" dirty="0">
                <a:latin typeface="Times New Roman" panose="02020603050405020304" pitchFamily="18" charset="0"/>
                <a:cs typeface="Times New Roman" panose="02020603050405020304" pitchFamily="18" charset="0"/>
              </a:rPr>
              <a:t> відпусток працівникам що задіяні на роботах зі шкідливими, важкими, небезпечними умовами праці</a:t>
            </a:r>
            <a:endParaRPr lang="ru-RU" sz="2800" dirty="0">
              <a:latin typeface="Times New Roman" panose="02020603050405020304" pitchFamily="18"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3712891261"/>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97701" y="217354"/>
            <a:ext cx="9720072" cy="922571"/>
          </a:xfrm>
        </p:spPr>
        <p:txBody>
          <a:bodyPr>
            <a:normAutofit/>
          </a:bodyPr>
          <a:lstStyle/>
          <a:p>
            <a:pPr algn="ctr"/>
            <a:r>
              <a:rPr lang="ru-RU" altLang="en-US" sz="3600" dirty="0">
                <a:latin typeface="Times New Roman" panose="02020603050405020304" pitchFamily="18" charset="0"/>
                <a:cs typeface="Times New Roman" panose="02020603050405020304" pitchFamily="18" charset="0"/>
              </a:rPr>
              <a:t>Особові </a:t>
            </a:r>
            <a:r>
              <a:rPr lang="ru-RU" altLang="en-US" sz="3600" dirty="0" err="1">
                <a:latin typeface="Times New Roman" panose="02020603050405020304" pitchFamily="18" charset="0"/>
                <a:cs typeface="Times New Roman" panose="02020603050405020304" pitchFamily="18" charset="0"/>
              </a:rPr>
              <a:t>справи</a:t>
            </a:r>
            <a:r>
              <a:rPr lang="en-US" altLang="en-US" sz="3600" dirty="0">
                <a:latin typeface="Times New Roman" panose="02020603050405020304" pitchFamily="18" charset="0"/>
                <a:cs typeface="Times New Roman" panose="02020603050405020304" pitchFamily="18" charset="0"/>
              </a:rPr>
              <a:t>/</a:t>
            </a:r>
            <a:r>
              <a:rPr lang="ru-RU" altLang="en-US" sz="3600" dirty="0" err="1">
                <a:latin typeface="Times New Roman" panose="02020603050405020304" pitchFamily="18" charset="0"/>
                <a:cs typeface="Times New Roman" panose="02020603050405020304" pitchFamily="18" charset="0"/>
              </a:rPr>
              <a:t>картки</a:t>
            </a:r>
            <a:endParaRPr lang="en-US"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77765" y="1139925"/>
            <a:ext cx="10794124" cy="4023360"/>
          </a:xfrm>
        </p:spPr>
        <p:txBody>
          <a:bodyPr>
            <a:noAutofit/>
          </a:bodyPr>
          <a:lstStyle/>
          <a:p>
            <a:pPr marL="0" indent="0">
              <a:buNone/>
            </a:pPr>
            <a:r>
              <a:rPr lang="ru-RU" altLang="en-US" sz="2800" dirty="0">
                <a:latin typeface="Times New Roman" panose="02020603050405020304" pitchFamily="18" charset="0"/>
                <a:cs typeface="Times New Roman" panose="02020603050405020304" pitchFamily="18" charset="0"/>
              </a:rPr>
              <a:t>формуються у </a:t>
            </a:r>
            <a:r>
              <a:rPr lang="ru-RU" altLang="en-US" sz="2800" dirty="0" err="1">
                <a:latin typeface="Times New Roman" panose="02020603050405020304" pitchFamily="18" charset="0"/>
                <a:cs typeface="Times New Roman" panose="02020603050405020304" pitchFamily="18" charset="0"/>
              </a:rPr>
              <a:t>справи</a:t>
            </a:r>
            <a:r>
              <a:rPr lang="ru-RU" altLang="en-US" sz="2800" dirty="0">
                <a:latin typeface="Times New Roman" panose="02020603050405020304" pitchFamily="18" charset="0"/>
                <a:cs typeface="Times New Roman" panose="02020603050405020304" pitchFamily="18" charset="0"/>
              </a:rPr>
              <a:t>:</a:t>
            </a:r>
          </a:p>
          <a:p>
            <a:pPr marL="0" indent="0">
              <a:buNone/>
            </a:pPr>
            <a:r>
              <a:rPr lang="ru-RU" altLang="en-US" sz="2800" dirty="0">
                <a:latin typeface="Times New Roman" panose="02020603050405020304" pitchFamily="18" charset="0"/>
                <a:cs typeface="Times New Roman" panose="02020603050405020304" pitchFamily="18" charset="0"/>
              </a:rPr>
              <a:t>- </a:t>
            </a:r>
            <a:r>
              <a:rPr lang="ru-RU" altLang="en-US" sz="2800" dirty="0" err="1">
                <a:latin typeface="Times New Roman" panose="02020603050405020304" pitchFamily="18" charset="0"/>
                <a:cs typeface="Times New Roman" panose="02020603050405020304" pitchFamily="18" charset="0"/>
              </a:rPr>
              <a:t>окремо</a:t>
            </a:r>
            <a:r>
              <a:rPr lang="ru-RU" altLang="en-US" sz="2800" dirty="0">
                <a:latin typeface="Times New Roman" panose="02020603050405020304" pitchFamily="18" charset="0"/>
                <a:cs typeface="Times New Roman" panose="02020603050405020304" pitchFamily="18" charset="0"/>
              </a:rPr>
              <a:t> - за роком </a:t>
            </a:r>
            <a:r>
              <a:rPr lang="ru-RU" altLang="en-US" sz="2800" dirty="0" err="1">
                <a:latin typeface="Times New Roman" panose="02020603050405020304" pitchFamily="18" charset="0"/>
                <a:cs typeface="Times New Roman" panose="02020603050405020304" pitchFamily="18" charset="0"/>
              </a:rPr>
              <a:t>звільнення</a:t>
            </a:r>
            <a:r>
              <a:rPr lang="ru-RU" altLang="en-US" sz="2800" dirty="0">
                <a:latin typeface="Times New Roman" panose="02020603050405020304" pitchFamily="18" charset="0"/>
                <a:cs typeface="Times New Roman" panose="02020603050405020304" pitchFamily="18" charset="0"/>
              </a:rPr>
              <a:t> </a:t>
            </a:r>
            <a:r>
              <a:rPr lang="ru-RU" altLang="en-US" sz="2800" dirty="0" err="1">
                <a:latin typeface="Times New Roman" panose="02020603050405020304" pitchFamily="18" charset="0"/>
                <a:cs typeface="Times New Roman" panose="02020603050405020304" pitchFamily="18" charset="0"/>
              </a:rPr>
              <a:t>працівників</a:t>
            </a:r>
            <a:endParaRPr lang="ru-RU" altLang="en-US" sz="2800" dirty="0">
              <a:latin typeface="Times New Roman" panose="02020603050405020304" pitchFamily="18" charset="0"/>
              <a:cs typeface="Times New Roman" panose="02020603050405020304" pitchFamily="18" charset="0"/>
            </a:endParaRPr>
          </a:p>
          <a:p>
            <a:pPr marL="0" indent="0">
              <a:buNone/>
            </a:pPr>
            <a:r>
              <a:rPr lang="uk-UA" altLang="en-US" sz="2800" dirty="0">
                <a:latin typeface="Times New Roman" panose="02020603050405020304" pitchFamily="18" charset="0"/>
                <a:cs typeface="Times New Roman" panose="02020603050405020304" pitchFamily="18" charset="0"/>
              </a:rPr>
              <a:t>- у справі – за алфавітною ознакою</a:t>
            </a:r>
          </a:p>
          <a:p>
            <a:pPr marL="0" indent="0">
              <a:buNone/>
            </a:pPr>
            <a:r>
              <a:rPr lang="uk-UA" altLang="en-US" sz="2800" dirty="0">
                <a:latin typeface="Times New Roman" panose="02020603050405020304" pitchFamily="18" charset="0"/>
                <a:cs typeface="Times New Roman" panose="02020603050405020304" pitchFamily="18" charset="0"/>
              </a:rPr>
              <a:t>	Особова справа </a:t>
            </a:r>
            <a:r>
              <a:rPr lang="uk-UA" altLang="en-US" sz="2800" b="1" dirty="0">
                <a:latin typeface="Times New Roman" panose="02020603050405020304" pitchFamily="18" charset="0"/>
                <a:cs typeface="Times New Roman" panose="02020603050405020304" pitchFamily="18" charset="0"/>
              </a:rPr>
              <a:t>керівника установи </a:t>
            </a:r>
            <a:r>
              <a:rPr lang="uk-UA" altLang="en-US" sz="2800" dirty="0">
                <a:latin typeface="Times New Roman" panose="02020603050405020304" pitchFamily="18" charset="0"/>
                <a:cs typeface="Times New Roman" panose="02020603050405020304" pitchFamily="18" charset="0"/>
              </a:rPr>
              <a:t>формується окремо від особових справ інших працівників (строк зберігання - постійно)</a:t>
            </a:r>
          </a:p>
          <a:p>
            <a:pPr marL="0" indent="0">
              <a:buNone/>
            </a:pPr>
            <a:r>
              <a:rPr lang="uk-UA" altLang="en-US" sz="2800" dirty="0">
                <a:latin typeface="Times New Roman" panose="02020603050405020304" pitchFamily="18" charset="0"/>
                <a:cs typeface="Times New Roman" panose="02020603050405020304" pitchFamily="18" charset="0"/>
              </a:rPr>
              <a:t>	Особові справи </a:t>
            </a:r>
            <a:r>
              <a:rPr lang="uk-UA" altLang="en-US" sz="2800" b="1" dirty="0">
                <a:latin typeface="Times New Roman" panose="02020603050405020304" pitchFamily="18" charset="0"/>
                <a:cs typeface="Times New Roman" panose="02020603050405020304" pitchFamily="18" charset="0"/>
              </a:rPr>
              <a:t>державних службовців формуються </a:t>
            </a:r>
            <a:r>
              <a:rPr lang="uk-UA" altLang="en-US" sz="2800" dirty="0">
                <a:latin typeface="Times New Roman" panose="02020603050405020304" pitchFamily="18" charset="0"/>
                <a:cs typeface="Times New Roman" panose="02020603050405020304" pitchFamily="18" charset="0"/>
              </a:rPr>
              <a:t>окремо на кожного працівника відповідно до вимог Правил та Закону України «Про державну службу»</a:t>
            </a:r>
          </a:p>
          <a:p>
            <a:pPr marL="0" indent="0">
              <a:buNone/>
            </a:pPr>
            <a:r>
              <a:rPr lang="uk-UA" altLang="en-US" sz="2800" dirty="0">
                <a:latin typeface="Times New Roman" panose="02020603050405020304" pitchFamily="18" charset="0"/>
                <a:cs typeface="Times New Roman" panose="02020603050405020304" pitchFamily="18" charset="0"/>
              </a:rPr>
              <a:t>	Зі справ вилучаються документи другорядного характеру </a:t>
            </a:r>
          </a:p>
          <a:p>
            <a:pPr marL="0" indent="0">
              <a:buNone/>
            </a:pPr>
            <a:r>
              <a:rPr lang="uk-UA" altLang="en-US" sz="2800" dirty="0">
                <a:latin typeface="Times New Roman" panose="02020603050405020304" pitchFamily="18" charset="0"/>
                <a:cs typeface="Times New Roman" panose="02020603050405020304" pitchFamily="18" charset="0"/>
              </a:rPr>
              <a:t>	Оригінали особистих документів (дипломи, свідоцтва, тощо) зберігаються у конвертах що підшиваються до справи</a:t>
            </a:r>
            <a:endParaRPr lang="ru-RU" altLang="en-US" sz="2800"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285854178"/>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131133" y="1099225"/>
            <a:ext cx="9720073" cy="4023360"/>
          </a:xfrm>
        </p:spPr>
        <p:txBody>
          <a:bodyPr>
            <a:normAutofit lnSpcReduction="10000"/>
          </a:bodyPr>
          <a:lstStyle/>
          <a:p>
            <a:pPr algn="ctr">
              <a:buNone/>
            </a:pPr>
            <a:r>
              <a:rPr lang="uk-UA" altLang="ru-RU" sz="3600" b="1" dirty="0">
                <a:latin typeface="Times New Roman" panose="02020603050405020304" pitchFamily="18" charset="0"/>
                <a:cs typeface="Times New Roman" panose="02020603050405020304" pitchFamily="18" charset="0"/>
              </a:rPr>
              <a:t>Документи колегіальних органів</a:t>
            </a:r>
          </a:p>
          <a:p>
            <a:pPr algn="just">
              <a:buNone/>
            </a:pPr>
            <a:r>
              <a:rPr lang="uk-UA" altLang="ru-RU" sz="2800" dirty="0">
                <a:latin typeface="Times New Roman" panose="02020603050405020304" pitchFamily="18" charset="0"/>
                <a:cs typeface="Times New Roman" panose="02020603050405020304" pitchFamily="18" charset="0"/>
              </a:rPr>
              <a:t>формуються у справи:</a:t>
            </a:r>
          </a:p>
          <a:p>
            <a:pPr marL="0" indent="0" algn="just">
              <a:buNone/>
            </a:pPr>
            <a:r>
              <a:rPr lang="uk-UA" altLang="ru-RU" sz="2800" dirty="0">
                <a:latin typeface="Times New Roman" panose="02020603050405020304" pitchFamily="18" charset="0"/>
                <a:cs typeface="Times New Roman" panose="02020603050405020304" pitchFamily="18" charset="0"/>
              </a:rPr>
              <a:t> - у хронологічному порядку та за </a:t>
            </a:r>
            <a:r>
              <a:rPr lang="uk-UA" altLang="ru-RU" sz="2800" dirty="0" smtClean="0">
                <a:latin typeface="Times New Roman" panose="02020603050405020304" pitchFamily="18" charset="0"/>
                <a:cs typeface="Times New Roman" panose="02020603050405020304" pitchFamily="18" charset="0"/>
              </a:rPr>
              <a:t>номерами, </a:t>
            </a:r>
            <a:r>
              <a:rPr lang="uk-UA" altLang="ru-RU" sz="2800" dirty="0">
                <a:latin typeface="Times New Roman" panose="02020603050405020304" pitchFamily="18" charset="0"/>
                <a:cs typeface="Times New Roman" panose="02020603050405020304" pitchFamily="18" charset="0"/>
              </a:rPr>
              <a:t>крім випадків коли нумерацію продовжено (наприклад до наступної звітно-виборчої конференції)</a:t>
            </a:r>
          </a:p>
          <a:p>
            <a:pPr marL="0" indent="0" algn="just">
              <a:buNone/>
            </a:pPr>
            <a:r>
              <a:rPr lang="uk-UA" altLang="ru-RU" sz="2800" dirty="0">
                <a:latin typeface="Times New Roman" panose="02020603050405020304" pitchFamily="18" charset="0"/>
                <a:cs typeface="Times New Roman" panose="02020603050405020304" pitchFamily="18" charset="0"/>
              </a:rPr>
              <a:t>- документи до засідань </a:t>
            </a:r>
            <a:r>
              <a:rPr lang="uk-UA" altLang="ru-RU" sz="2800" dirty="0" smtClean="0">
                <a:latin typeface="Times New Roman" panose="02020603050405020304" pitchFamily="18" charset="0"/>
                <a:cs typeface="Times New Roman" panose="02020603050405020304" pitchFamily="18" charset="0"/>
              </a:rPr>
              <a:t>(довідки</a:t>
            </a:r>
            <a:r>
              <a:rPr lang="uk-UA" altLang="ru-RU" sz="2800" dirty="0">
                <a:latin typeface="Times New Roman" panose="02020603050405020304" pitchFamily="18" charset="0"/>
                <a:cs typeface="Times New Roman" panose="02020603050405020304" pitchFamily="18" charset="0"/>
              </a:rPr>
              <a:t>, виступи, рішення</a:t>
            </a:r>
            <a:r>
              <a:rPr lang="uk-UA" altLang="ru-RU" sz="2800" dirty="0" smtClean="0">
                <a:latin typeface="Times New Roman" panose="02020603050405020304" pitchFamily="18" charset="0"/>
                <a:cs typeface="Times New Roman" panose="02020603050405020304" pitchFamily="18" charset="0"/>
              </a:rPr>
              <a:t>, ін</a:t>
            </a:r>
            <a:r>
              <a:rPr lang="uk-UA" altLang="ru-RU" sz="2800" dirty="0">
                <a:latin typeface="Times New Roman" panose="02020603050405020304" pitchFamily="18" charset="0"/>
                <a:cs typeface="Times New Roman" panose="02020603050405020304" pitchFamily="18" charset="0"/>
              </a:rPr>
              <a:t>.) розміщуються після кожного протоколу за порядком денним </a:t>
            </a:r>
          </a:p>
          <a:p>
            <a:pPr marL="0" indent="0" algn="just">
              <a:buNone/>
            </a:pPr>
            <a:r>
              <a:rPr lang="uk-UA" altLang="ru-RU" sz="2800" dirty="0">
                <a:latin typeface="Times New Roman" panose="02020603050405020304" pitchFamily="18" charset="0"/>
                <a:cs typeface="Times New Roman" panose="02020603050405020304" pitchFamily="18" charset="0"/>
              </a:rPr>
              <a:t>- документи про організацію засідань формуються в окрему справу</a:t>
            </a:r>
            <a:endParaRPr lang="ru-RU" altLang="ru-RU"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31557836"/>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767255" y="585216"/>
            <a:ext cx="10636469" cy="1499616"/>
          </a:xfrm>
        </p:spPr>
        <p:txBody>
          <a:bodyPr>
            <a:normAutofit/>
          </a:bodyPr>
          <a:lstStyle/>
          <a:p>
            <a:pPr algn="ctr"/>
            <a:r>
              <a:rPr lang="uk-UA" altLang="en-US" sz="3600" b="1" dirty="0">
                <a:latin typeface="Times New Roman" panose="02020603050405020304" pitchFamily="18" charset="0"/>
                <a:cs typeface="Times New Roman" panose="02020603050405020304" pitchFamily="18" charset="0"/>
              </a:rPr>
              <a:t>Документи працівників</a:t>
            </a:r>
            <a:br>
              <a:rPr lang="uk-UA" altLang="en-US" sz="3600" b="1" dirty="0">
                <a:latin typeface="Times New Roman" panose="02020603050405020304" pitchFamily="18" charset="0"/>
                <a:cs typeface="Times New Roman" panose="02020603050405020304" pitchFamily="18" charset="0"/>
              </a:rPr>
            </a:br>
            <a:r>
              <a:rPr lang="uk-UA" altLang="en-US" sz="3600" b="1" dirty="0">
                <a:latin typeface="Times New Roman" panose="02020603050405020304" pitchFamily="18" charset="0"/>
                <a:cs typeface="Times New Roman" panose="02020603050405020304" pitchFamily="18" charset="0"/>
              </a:rPr>
              <a:t> з важкими, шкідливими, небезпечними умовами праці</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uk-UA" altLang="en-US" sz="2800" dirty="0">
                <a:latin typeface="Times New Roman" panose="02020603050405020304" pitchFamily="18" charset="0"/>
                <a:cs typeface="Times New Roman" panose="02020603050405020304" pitchFamily="18" charset="0"/>
              </a:rPr>
              <a:t>Посадові інструкції – за датою затвердження, у справі - за хронологією</a:t>
            </a:r>
          </a:p>
          <a:p>
            <a:pPr marL="0" indent="0">
              <a:buNone/>
            </a:pPr>
            <a:r>
              <a:rPr lang="uk-UA" altLang="en-US" sz="2800" dirty="0">
                <a:latin typeface="Times New Roman" panose="02020603050405020304" pitchFamily="18" charset="0"/>
                <a:cs typeface="Times New Roman" panose="02020603050405020304" pitchFamily="18" charset="0"/>
              </a:rPr>
              <a:t>Накази про надання </a:t>
            </a:r>
            <a:r>
              <a:rPr lang="uk-UA" altLang="en-US" sz="2800" b="1" dirty="0">
                <a:latin typeface="Times New Roman" panose="02020603050405020304" pitchFamily="18" charset="0"/>
                <a:cs typeface="Times New Roman" panose="02020603050405020304" pitchFamily="18" charset="0"/>
              </a:rPr>
              <a:t>усіх видів</a:t>
            </a:r>
            <a:r>
              <a:rPr lang="uk-UA" altLang="en-US" sz="2800" dirty="0">
                <a:latin typeface="Times New Roman" panose="02020603050405020304" pitchFamily="18" charset="0"/>
                <a:cs typeface="Times New Roman" panose="02020603050405020304" pitchFamily="18" charset="0"/>
              </a:rPr>
              <a:t> відпусток</a:t>
            </a:r>
          </a:p>
          <a:p>
            <a:pPr marL="0" indent="0">
              <a:buNone/>
            </a:pPr>
            <a:r>
              <a:rPr lang="uk-UA" altLang="en-US" sz="2800" dirty="0">
                <a:latin typeface="Times New Roman" panose="02020603050405020304" pitchFamily="18" charset="0"/>
                <a:cs typeface="Times New Roman" panose="02020603050405020304" pitchFamily="18" charset="0"/>
              </a:rPr>
              <a:t>Переліки відповідних посад – за датою затвердження</a:t>
            </a:r>
          </a:p>
          <a:p>
            <a:pPr marL="0" indent="0">
              <a:buNone/>
            </a:pPr>
            <a:r>
              <a:rPr lang="uk-UA" altLang="en-US" sz="2800" dirty="0">
                <a:latin typeface="Times New Roman" panose="02020603050405020304" pitchFamily="18" charset="0"/>
                <a:cs typeface="Times New Roman" panose="02020603050405020304" pitchFamily="18" charset="0"/>
              </a:rPr>
              <a:t>Табелі обліку робочого часу – за </a:t>
            </a:r>
            <a:r>
              <a:rPr lang="uk-UA" altLang="en-US" sz="2800" dirty="0" err="1">
                <a:latin typeface="Times New Roman" panose="02020603050405020304" pitchFamily="18" charset="0"/>
                <a:cs typeface="Times New Roman" panose="02020603050405020304" pitchFamily="18" charset="0"/>
              </a:rPr>
              <a:t>хоронологією</a:t>
            </a:r>
            <a:r>
              <a:rPr lang="uk-UA" altLang="en-US" sz="2800" dirty="0">
                <a:latin typeface="Times New Roman" panose="02020603050405020304" pitchFamily="18" charset="0"/>
                <a:cs typeface="Times New Roman" panose="02020603050405020304" pitchFamily="18" charset="0"/>
              </a:rPr>
              <a:t>, помісячно (із зазначенням відповідних посад)</a:t>
            </a:r>
          </a:p>
          <a:p>
            <a:pPr marL="0" indent="0">
              <a:buNone/>
            </a:pPr>
            <a:r>
              <a:rPr lang="uk-UA" altLang="en-US" sz="2800" dirty="0">
                <a:latin typeface="Times New Roman" panose="02020603050405020304" pitchFamily="18" charset="0"/>
                <a:cs typeface="Times New Roman" panose="02020603050405020304" pitchFamily="18" charset="0"/>
              </a:rPr>
              <a:t>Документи про атестацію робочих місць за хронологією</a:t>
            </a:r>
            <a:endParaRPr lang="ru-RU" alt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362374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750106" y="64285"/>
            <a:ext cx="10253472" cy="1499616"/>
          </a:xfrm>
        </p:spPr>
        <p:txBody>
          <a:bodyPr>
            <a:normAutofit/>
          </a:bodyPr>
          <a:lstStyle/>
          <a:p>
            <a:r>
              <a:rPr lang="uk-UA" altLang="ru-RU" sz="3200" b="1" dirty="0">
                <a:solidFill>
                  <a:schemeClr val="accent2">
                    <a:lumMod val="50000"/>
                  </a:schemeClr>
                </a:solidFill>
                <a:latin typeface="Times New Roman" panose="02020603050405020304" pitchFamily="18" charset="0"/>
                <a:cs typeface="Times New Roman" panose="02020603050405020304" pitchFamily="18" charset="0"/>
              </a:rPr>
              <a:t>Експертиза цінності документів проводиться за такими критеріями:</a:t>
            </a:r>
            <a:endParaRPr lang="en-US" sz="3200" b="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32688" y="1417320"/>
            <a:ext cx="10691276" cy="4023360"/>
          </a:xfrm>
        </p:spPr>
        <p:txBody>
          <a:bodyPr>
            <a:noAutofit/>
          </a:bodyPr>
          <a:lstStyle/>
          <a:p>
            <a:pPr algn="just">
              <a:lnSpc>
                <a:spcPct val="80000"/>
              </a:lnSpc>
            </a:pPr>
            <a:r>
              <a:rPr lang="uk-UA" altLang="ru-RU" sz="2600" b="1" dirty="0">
                <a:latin typeface="Times New Roman" panose="02020603050405020304" pitchFamily="18" charset="0"/>
              </a:rPr>
              <a:t>походження</a:t>
            </a:r>
            <a:r>
              <a:rPr lang="uk-UA" altLang="ru-RU" sz="2600" dirty="0">
                <a:latin typeface="Times New Roman" panose="02020603050405020304" pitchFamily="18" charset="0"/>
              </a:rPr>
              <a:t> – визначення ролі та значення </a:t>
            </a:r>
            <a:r>
              <a:rPr lang="uk-UA" altLang="ru-RU" sz="2600" dirty="0" err="1">
                <a:latin typeface="Times New Roman" panose="02020603050405020304" pitchFamily="18" charset="0"/>
              </a:rPr>
              <a:t>фондоутворювача</a:t>
            </a:r>
            <a:r>
              <a:rPr lang="uk-UA" altLang="ru-RU" sz="2600" dirty="0">
                <a:latin typeface="Times New Roman" panose="02020603050405020304" pitchFamily="18" charset="0"/>
              </a:rPr>
              <a:t>, час і місце утворення документів; значущість подій, явищ, предметів, відображених у документах;</a:t>
            </a:r>
          </a:p>
          <a:p>
            <a:pPr algn="just">
              <a:lnSpc>
                <a:spcPts val="900"/>
              </a:lnSpc>
              <a:buNone/>
            </a:pPr>
            <a:endParaRPr lang="uk-UA" altLang="ru-RU" sz="2600" dirty="0">
              <a:latin typeface="Times New Roman" panose="02020603050405020304" pitchFamily="18" charset="0"/>
            </a:endParaRPr>
          </a:p>
          <a:p>
            <a:pPr algn="just">
              <a:lnSpc>
                <a:spcPct val="80000"/>
              </a:lnSpc>
            </a:pPr>
            <a:r>
              <a:rPr lang="uk-UA" altLang="ru-RU" sz="2600" b="1" dirty="0">
                <a:latin typeface="Times New Roman" panose="02020603050405020304" pitchFamily="18" charset="0"/>
              </a:rPr>
              <a:t>зміст </a:t>
            </a:r>
            <a:r>
              <a:rPr lang="uk-UA" altLang="ru-RU" sz="2600" dirty="0">
                <a:latin typeface="Times New Roman" panose="02020603050405020304" pitchFamily="18" charset="0"/>
              </a:rPr>
              <a:t>– встановлення значення інформації, що міститься в документах, її новизна, повторюваність в інших документах; цільове призначення, види та різновиди документів; наявність або відсутність резолюцій, віз, позначок; ступінь збереження документів у складі певного  документального  комплексу;</a:t>
            </a:r>
          </a:p>
          <a:p>
            <a:pPr algn="just">
              <a:lnSpc>
                <a:spcPts val="900"/>
              </a:lnSpc>
              <a:buNone/>
            </a:pPr>
            <a:endParaRPr lang="uk-UA" altLang="ru-RU" sz="2600" dirty="0">
              <a:latin typeface="Times New Roman" panose="02020603050405020304" pitchFamily="18" charset="0"/>
            </a:endParaRPr>
          </a:p>
          <a:p>
            <a:pPr algn="just">
              <a:lnSpc>
                <a:spcPct val="80000"/>
              </a:lnSpc>
            </a:pPr>
            <a:r>
              <a:rPr lang="uk-UA" altLang="ru-RU" sz="2600" b="1" dirty="0">
                <a:latin typeface="Times New Roman" panose="02020603050405020304" pitchFamily="18" charset="0"/>
              </a:rPr>
              <a:t>зовнішні ознаки</a:t>
            </a:r>
            <a:r>
              <a:rPr lang="uk-UA" altLang="ru-RU" sz="2600" dirty="0">
                <a:latin typeface="Times New Roman" panose="02020603050405020304" pitchFamily="18" charset="0"/>
              </a:rPr>
              <a:t> - оригінальність чи </a:t>
            </a:r>
            <a:r>
              <a:rPr lang="uk-UA" altLang="ru-RU" sz="2600" dirty="0" err="1">
                <a:latin typeface="Times New Roman" panose="02020603050405020304" pitchFamily="18" charset="0"/>
              </a:rPr>
              <a:t>копійність</a:t>
            </a:r>
            <a:r>
              <a:rPr lang="uk-UA" altLang="ru-RU" sz="2600" dirty="0">
                <a:latin typeface="Times New Roman" panose="02020603050405020304" pitchFamily="18" charset="0"/>
              </a:rPr>
              <a:t> документів, вид носія, спосіб фіксації інформації, стан фізичної збереженості документів; наявність художніх, палеографічних, мовних та інших особливостей в оформленні документів.</a:t>
            </a:r>
            <a:endParaRPr lang="ru-RU" altLang="ru-RU" sz="2600" dirty="0">
              <a:latin typeface="Times New Roman" panose="02020603050405020304" pitchFamily="18" charset="0"/>
            </a:endParaRPr>
          </a:p>
          <a:p>
            <a:pPr algn="just"/>
            <a:endParaRPr lang="en-US" sz="2600" dirty="0"/>
          </a:p>
        </p:txBody>
      </p:sp>
    </p:spTree>
    <p:extLst>
      <p:ext uri="{BB962C8B-B14F-4D97-AF65-F5344CB8AC3E}">
        <p14:creationId xmlns:p14="http://schemas.microsoft.com/office/powerpoint/2010/main" val="1835581502"/>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24128" y="585216"/>
            <a:ext cx="9720072" cy="749598"/>
          </a:xfrm>
        </p:spPr>
        <p:txBody>
          <a:bodyPr>
            <a:normAutofit/>
          </a:bodyPr>
          <a:lstStyle/>
          <a:p>
            <a:pPr algn="ctr"/>
            <a:r>
              <a:rPr lang="uk-UA" altLang="en-US" sz="3600" b="1" dirty="0">
                <a:latin typeface="Times New Roman" panose="02020603050405020304" pitchFamily="18" charset="0"/>
                <a:cs typeface="Times New Roman" panose="02020603050405020304" pitchFamily="18" charset="0"/>
              </a:rPr>
              <a:t>Бухгалтерські документи</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92900" y="1417320"/>
            <a:ext cx="10873583" cy="4023360"/>
          </a:xfrm>
        </p:spPr>
        <p:txBody>
          <a:bodyPr>
            <a:noAutofit/>
          </a:bodyPr>
          <a:lstStyle/>
          <a:p>
            <a:pPr marL="0" indent="0" algn="just">
              <a:buNone/>
              <a:defRPr/>
            </a:pPr>
            <a:r>
              <a:rPr lang="uk-UA" sz="2400" b="1" dirty="0">
                <a:latin typeface="Times New Roman" panose="02020603050405020304" pitchFamily="18" charset="0"/>
                <a:cs typeface="Times New Roman" panose="02020603050405020304" pitchFamily="18" charset="0"/>
              </a:rPr>
              <a:t>	Штатний розпис </a:t>
            </a:r>
            <a:r>
              <a:rPr lang="uk-UA" sz="2400" dirty="0">
                <a:latin typeface="Times New Roman" panose="02020603050405020304" pitchFamily="18" charset="0"/>
                <a:cs typeface="Times New Roman" panose="02020603050405020304" pitchFamily="18" charset="0"/>
              </a:rPr>
              <a:t>(у </a:t>
            </a:r>
            <a:r>
              <a:rPr lang="uk-UA" sz="2400" dirty="0" err="1">
                <a:latin typeface="Times New Roman" panose="02020603050405020304" pitchFamily="18" charset="0"/>
                <a:cs typeface="Times New Roman" panose="02020603050405020304" pitchFamily="18" charset="0"/>
              </a:rPr>
              <a:t>т.ч</a:t>
            </a:r>
            <a:r>
              <a:rPr lang="uk-UA" sz="2400" dirty="0">
                <a:latin typeface="Times New Roman" panose="02020603050405020304" pitchFamily="18" charset="0"/>
                <a:cs typeface="Times New Roman" panose="02020603050405020304" pitchFamily="18" charset="0"/>
              </a:rPr>
              <a:t>. тимчасовий) та переліки змін до нього формуються </a:t>
            </a:r>
            <a:r>
              <a:rPr lang="uk-UA" sz="2400" b="1" dirty="0">
                <a:latin typeface="Times New Roman" panose="02020603050405020304" pitchFamily="18" charset="0"/>
                <a:cs typeface="Times New Roman" panose="02020603050405020304" pitchFamily="18" charset="0"/>
              </a:rPr>
              <a:t>за хронологією</a:t>
            </a:r>
          </a:p>
          <a:p>
            <a:pPr marL="0" indent="0" algn="just">
              <a:buNone/>
              <a:defRPr/>
            </a:pPr>
            <a:r>
              <a:rPr lang="uk-UA" sz="2400" b="1" dirty="0">
                <a:latin typeface="Times New Roman" panose="02020603050405020304" pitchFamily="18" charset="0"/>
                <a:cs typeface="Times New Roman" panose="02020603050405020304" pitchFamily="18" charset="0"/>
              </a:rPr>
              <a:t>	Кошторис</a:t>
            </a:r>
            <a:r>
              <a:rPr lang="uk-UA" sz="2400" dirty="0">
                <a:latin typeface="Times New Roman" panose="02020603050405020304" pitchFamily="18" charset="0"/>
                <a:cs typeface="Times New Roman" panose="02020603050405020304" pitchFamily="18" charset="0"/>
              </a:rPr>
              <a:t> (у </a:t>
            </a:r>
            <a:r>
              <a:rPr lang="uk-UA" sz="2400" dirty="0" err="1">
                <a:latin typeface="Times New Roman" panose="02020603050405020304" pitchFamily="18" charset="0"/>
                <a:cs typeface="Times New Roman" panose="02020603050405020304" pitchFamily="18" charset="0"/>
              </a:rPr>
              <a:t>т.ч</a:t>
            </a:r>
            <a:r>
              <a:rPr lang="uk-UA" sz="2400" dirty="0">
                <a:latin typeface="Times New Roman" panose="02020603050405020304" pitchFamily="18" charset="0"/>
                <a:cs typeface="Times New Roman" panose="02020603050405020304" pitchFamily="18" charset="0"/>
              </a:rPr>
              <a:t>. тимчасовий) та довідки, плани асигнувань до нього формуються </a:t>
            </a:r>
            <a:r>
              <a:rPr lang="uk-UA" sz="2400" b="1" dirty="0">
                <a:latin typeface="Times New Roman" panose="02020603050405020304" pitchFamily="18" charset="0"/>
                <a:cs typeface="Times New Roman" panose="02020603050405020304" pitchFamily="18" charset="0"/>
              </a:rPr>
              <a:t>за хронологією</a:t>
            </a:r>
          </a:p>
          <a:p>
            <a:pPr marL="0" indent="0" algn="just">
              <a:buNone/>
              <a:defRPr/>
            </a:pPr>
            <a:r>
              <a:rPr lang="uk-UA" sz="2400" b="1" dirty="0">
                <a:latin typeface="Times New Roman" panose="02020603050405020304" pitchFamily="18" charset="0"/>
                <a:cs typeface="Times New Roman" panose="02020603050405020304" pitchFamily="18" charset="0"/>
              </a:rPr>
              <a:t>	Баланс</a:t>
            </a:r>
            <a:r>
              <a:rPr lang="uk-UA" sz="2400" dirty="0">
                <a:latin typeface="Times New Roman" panose="02020603050405020304" pitchFamily="18" charset="0"/>
                <a:cs typeface="Times New Roman" panose="02020603050405020304" pitchFamily="18" charset="0"/>
              </a:rPr>
              <a:t>, пояснювальна записка до нього та звіти про фінансово-господарську діяльність  формуються </a:t>
            </a:r>
            <a:r>
              <a:rPr lang="uk-UA" sz="2400" b="1" dirty="0">
                <a:latin typeface="Times New Roman" panose="02020603050405020304" pitchFamily="18" charset="0"/>
                <a:cs typeface="Times New Roman" panose="02020603050405020304" pitchFamily="18" charset="0"/>
              </a:rPr>
              <a:t>за періодичністю, номерами форм звітів та в хронологічному порядку</a:t>
            </a:r>
          </a:p>
          <a:p>
            <a:pPr marL="0" indent="0" algn="just">
              <a:buNone/>
              <a:defRPr/>
            </a:pPr>
            <a:r>
              <a:rPr lang="uk-UA" sz="2400" dirty="0">
                <a:latin typeface="Times New Roman" panose="02020603050405020304" pitchFamily="18" charset="0"/>
                <a:cs typeface="Times New Roman" panose="02020603050405020304" pitchFamily="18" charset="0"/>
              </a:rPr>
              <a:t>	Чернетки розрахунків, супровідні листи про подання звітності, документи тимчасового строку зберігання (наприклад податкові звіти ф. № 1-ДФ), тощо - вилучаються</a:t>
            </a:r>
          </a:p>
          <a:p>
            <a:pPr marL="0" indent="0" algn="just">
              <a:buNone/>
              <a:defRPr/>
            </a:pPr>
            <a:r>
              <a:rPr lang="uk-UA" sz="2400" dirty="0">
                <a:latin typeface="Times New Roman" panose="02020603050405020304" pitchFamily="18" charset="0"/>
                <a:cs typeface="Times New Roman" panose="02020603050405020304" pitchFamily="18" charset="0"/>
              </a:rPr>
              <a:t>	Документи про виконання </a:t>
            </a:r>
            <a:r>
              <a:rPr lang="uk-UA" sz="2400" dirty="0" smtClean="0">
                <a:latin typeface="Times New Roman" panose="02020603050405020304" pitchFamily="18" charset="0"/>
                <a:cs typeface="Times New Roman" panose="02020603050405020304" pitchFamily="18" charset="0"/>
              </a:rPr>
              <a:t>державного та місцевих</a:t>
            </a:r>
            <a:r>
              <a:rPr lang="uk-UA" sz="2400" b="1" dirty="0" smtClean="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бюджетів </a:t>
            </a:r>
            <a:r>
              <a:rPr lang="uk-UA" sz="2400" dirty="0">
                <a:latin typeface="Times New Roman" panose="02020603050405020304" pitchFamily="18" charset="0"/>
                <a:cs typeface="Times New Roman" panose="02020603050405020304" pitchFamily="18" charset="0"/>
              </a:rPr>
              <a:t>формуються окремо</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934605"/>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578069" y="154291"/>
            <a:ext cx="11288110" cy="959805"/>
          </a:xfrm>
        </p:spPr>
        <p:txBody>
          <a:bodyPr>
            <a:normAutofit/>
          </a:bodyPr>
          <a:lstStyle/>
          <a:p>
            <a:r>
              <a:rPr lang="uk-UA" altLang="en-US" sz="3600" dirty="0">
                <a:latin typeface="Times New Roman" panose="02020603050405020304" pitchFamily="18" charset="0"/>
                <a:cs typeface="Times New Roman" panose="02020603050405020304" pitchFamily="18" charset="0"/>
              </a:rPr>
              <a:t>Документи з питань основної діяльності</a:t>
            </a:r>
            <a:endParaRPr lang="en-US"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55962" y="1277006"/>
            <a:ext cx="10705417" cy="4023360"/>
          </a:xfrm>
        </p:spPr>
        <p:txBody>
          <a:bodyPr/>
          <a:lstStyle/>
          <a:p>
            <a:pPr marL="0" indent="0">
              <a:buNone/>
              <a:defRPr/>
            </a:pPr>
            <a:r>
              <a:rPr lang="uk-UA" sz="2800" dirty="0">
                <a:latin typeface="Times New Roman" panose="02020603050405020304" pitchFamily="18" charset="0"/>
                <a:cs typeface="Times New Roman" panose="02020603050405020304" pitchFamily="18" charset="0"/>
              </a:rPr>
              <a:t>За напрямом діяльності </a:t>
            </a:r>
          </a:p>
          <a:p>
            <a:pPr marL="0" indent="0">
              <a:buNone/>
              <a:defRPr/>
            </a:pPr>
            <a:r>
              <a:rPr lang="uk-UA" sz="2800" dirty="0">
                <a:latin typeface="Times New Roman" panose="02020603050405020304" pitchFamily="18" charset="0"/>
                <a:cs typeface="Times New Roman" panose="02020603050405020304" pitchFamily="18" charset="0"/>
              </a:rPr>
              <a:t>Із зазначенням «Документи» та перерахуванням їх видів у дужках</a:t>
            </a:r>
          </a:p>
          <a:p>
            <a:pPr marL="0" indent="0">
              <a:buNone/>
              <a:defRPr/>
            </a:pPr>
            <a:endParaRPr lang="uk-UA" sz="2800" dirty="0">
              <a:latin typeface="Times New Roman" panose="02020603050405020304" pitchFamily="18" charset="0"/>
              <a:cs typeface="Times New Roman" panose="02020603050405020304" pitchFamily="18" charset="0"/>
            </a:endParaRPr>
          </a:p>
          <a:p>
            <a:pPr marL="0" indent="0">
              <a:buNone/>
              <a:defRPr/>
            </a:pPr>
            <a:r>
              <a:rPr lang="uk-UA" sz="2800" dirty="0">
                <a:latin typeface="Times New Roman" panose="02020603050405020304" pitchFamily="18" charset="0"/>
                <a:cs typeface="Times New Roman" panose="02020603050405020304" pitchFamily="18" charset="0"/>
              </a:rPr>
              <a:t>Приклад:</a:t>
            </a:r>
            <a:r>
              <a:rPr lang="uk-UA" sz="2800" b="1" dirty="0">
                <a:latin typeface="Times New Roman" panose="02020603050405020304" pitchFamily="18" charset="0"/>
                <a:cs typeface="Times New Roman" panose="02020603050405020304" pitchFamily="18" charset="0"/>
              </a:rPr>
              <a:t> Документи (акти, довідки, приписи) про розслідування нещасного випадку, що стався з…</a:t>
            </a:r>
          </a:p>
          <a:p>
            <a:endParaRPr lang="en-US" dirty="0"/>
          </a:p>
        </p:txBody>
      </p:sp>
    </p:spTree>
    <p:extLst>
      <p:ext uri="{BB962C8B-B14F-4D97-AF65-F5344CB8AC3E}">
        <p14:creationId xmlns:p14="http://schemas.microsoft.com/office/powerpoint/2010/main" val="3513929858"/>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a:lstStyle/>
          <a:p>
            <a:pPr algn="ctr"/>
            <a:r>
              <a:rPr lang="uk-UA" sz="5400" b="1" u="sng" dirty="0">
                <a:solidFill>
                  <a:srgbClr val="C00000"/>
                </a:solidFill>
                <a:latin typeface="Times New Roman" panose="02020603050405020304" pitchFamily="18" charset="0"/>
                <a:cs typeface="Times New Roman" panose="02020603050405020304" pitchFamily="18" charset="0"/>
              </a:rPr>
              <a:t>Забороняється</a:t>
            </a:r>
            <a:endParaRPr lang="en-US" b="1" u="sng" dirty="0"/>
          </a:p>
        </p:txBody>
      </p:sp>
      <p:sp>
        <p:nvSpPr>
          <p:cNvPr id="3" name="Объект 2"/>
          <p:cNvSpPr>
            <a:spLocks noGrp="1"/>
          </p:cNvSpPr>
          <p:nvPr>
            <p:ph idx="1"/>
          </p:nvPr>
        </p:nvSpPr>
        <p:spPr>
          <a:xfrm>
            <a:off x="1024128" y="2286000"/>
            <a:ext cx="10195415" cy="4023360"/>
          </a:xfrm>
        </p:spPr>
        <p:txBody>
          <a:bodyPr>
            <a:normAutofit/>
          </a:bodyPr>
          <a:lstStyle/>
          <a:p>
            <a:pPr algn="just"/>
            <a:r>
              <a:rPr lang="uk-UA" altLang="ru-RU" sz="3200"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вилучення документів для знищення без проведення попередньої експертизи їх цінності;</a:t>
            </a:r>
          </a:p>
          <a:p>
            <a:pPr algn="just"/>
            <a:endParaRPr lang="en-US" sz="800" dirty="0">
              <a:latin typeface="Times New Roman" panose="02020603050405020304" pitchFamily="18" charset="0"/>
              <a:cs typeface="Times New Roman" panose="02020603050405020304" pitchFamily="18" charset="0"/>
            </a:endParaRPr>
          </a:p>
          <a:p>
            <a:pPr algn="just"/>
            <a:r>
              <a:rPr lang="uk-UA" altLang="ru-RU" sz="3200" dirty="0">
                <a:latin typeface="Times New Roman" panose="02020603050405020304" pitchFamily="18" charset="0"/>
                <a:cs typeface="Times New Roman" panose="02020603050405020304" pitchFamily="18" charset="0"/>
              </a:rPr>
              <a:t>• </a:t>
            </a:r>
            <a:r>
              <a:rPr lang="uk-UA" altLang="en-US" sz="3200" dirty="0">
                <a:latin typeface="Times New Roman" panose="02020603050405020304" pitchFamily="18" charset="0"/>
                <a:cs typeface="Times New Roman" panose="02020603050405020304" pitchFamily="18" charset="0"/>
              </a:rPr>
              <a:t>відбір документів для подальшого зберігання               або знищення на підставі заголовків справ в опис</a:t>
            </a:r>
            <a:r>
              <a:rPr lang="ru-RU" altLang="en-US" sz="3200" dirty="0">
                <a:latin typeface="Times New Roman" panose="02020603050405020304" pitchFamily="18" charset="0"/>
                <a:cs typeface="Times New Roman" panose="02020603050405020304" pitchFamily="18" charset="0"/>
              </a:rPr>
              <a:t>у                </a:t>
            </a:r>
            <a:r>
              <a:rPr lang="uk-UA" altLang="en-US" sz="3200" dirty="0">
                <a:latin typeface="Times New Roman" panose="02020603050405020304" pitchFamily="18" charset="0"/>
                <a:cs typeface="Times New Roman" panose="02020603050405020304" pitchFamily="18" charset="0"/>
              </a:rPr>
              <a:t> або номенклатурі справ. </a:t>
            </a:r>
          </a:p>
        </p:txBody>
      </p:sp>
    </p:spTree>
    <p:extLst>
      <p:ext uri="{BB962C8B-B14F-4D97-AF65-F5344CB8AC3E}">
        <p14:creationId xmlns:p14="http://schemas.microsoft.com/office/powerpoint/2010/main" val="729662880"/>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386985" y="1429658"/>
            <a:ext cx="9720073" cy="4023360"/>
          </a:xfrm>
        </p:spPr>
        <p:txBody>
          <a:bodyPr/>
          <a:lstStyle/>
          <a:p>
            <a:pPr algn="just"/>
            <a:r>
              <a:rPr lang="uk-UA" altLang="en-US" sz="3600" dirty="0">
                <a:latin typeface="Times New Roman" panose="02020603050405020304" pitchFamily="18" charset="0"/>
                <a:cs typeface="Times New Roman" panose="02020603050405020304" pitchFamily="18" charset="0"/>
              </a:rPr>
              <a:t>Під час проведення експертизи цінності документів у діловодстві виявляються дублетні документи, документи, що не стосуються справи, чернетки, неоформлені копії, металеві скріплення, що підлягають вилученню зі справ постійного та тривалого (понад 10 років) зберігання</a:t>
            </a:r>
            <a:r>
              <a:rPr lang="uk-UA" altLang="en-US" sz="32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131290434"/>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885371" y="950686"/>
            <a:ext cx="10305143" cy="3519714"/>
          </a:xfrm>
        </p:spPr>
        <p:txBody>
          <a:bodyPr>
            <a:noAutofit/>
          </a:bodyPr>
          <a:lstStyle/>
          <a:p>
            <a:pPr algn="just"/>
            <a:r>
              <a:rPr lang="uk-UA" altLang="en-US" sz="2800" dirty="0"/>
              <a:t> 	</a:t>
            </a:r>
            <a:r>
              <a:rPr lang="uk-UA" altLang="en-US" sz="2800" dirty="0">
                <a:latin typeface="Times New Roman" panose="02020603050405020304" pitchFamily="18" charset="0"/>
                <a:cs typeface="Times New Roman" panose="02020603050405020304" pitchFamily="18" charset="0"/>
              </a:rPr>
              <a:t>У разі встановлення в процесі експертизи цінності фактів нестачі документів і справ, що внесені до номенклатури, відповідними структурними підрозділами установи здійснюється їх розшук. У разі негативного результату розшуку керівник установи за поданням служби діловодства або керівника архіву (особи, відповідальної за архів) створює комісію зі службового розслідування, призначає службове розслідування і видає наказ про притягнення до відповідальності осіб, винних у втраті документів або справ. Довідка про причини відсутності документів або справ, підписана членами комісії та керівником відповідного структурного підрозділу, передається до архіву установи. </a:t>
            </a:r>
            <a:endParaRPr lang="en-US" sz="28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0928134"/>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235963" y="1871967"/>
            <a:ext cx="9720073" cy="4023360"/>
          </a:xfrm>
        </p:spPr>
        <p:txBody>
          <a:bodyPr/>
          <a:lstStyle/>
          <a:p>
            <a:pPr algn="just"/>
            <a:r>
              <a:rPr lang="uk-UA" altLang="en-US" sz="3600" dirty="0">
                <a:latin typeface="Times New Roman" panose="02020603050405020304" pitchFamily="18" charset="0"/>
                <a:cs typeface="Times New Roman" panose="02020603050405020304" pitchFamily="18" charset="0"/>
              </a:rPr>
              <a:t>За результатами експертизи цінності документів структурні підрозділи готують справи постійного і тривалого (понад 10 років) зберігання до передавання до архіву установи </a:t>
            </a:r>
          </a:p>
          <a:p>
            <a:endParaRPr lang="en-US" dirty="0"/>
          </a:p>
        </p:txBody>
      </p:sp>
    </p:spTree>
    <p:extLst>
      <p:ext uri="{BB962C8B-B14F-4D97-AF65-F5344CB8AC3E}">
        <p14:creationId xmlns:p14="http://schemas.microsoft.com/office/powerpoint/2010/main" val="1248117608"/>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774747" y="900545"/>
            <a:ext cx="10863072" cy="5666509"/>
          </a:xfrm>
        </p:spPr>
        <p:txBody>
          <a:bodyPr>
            <a:noAutofit/>
          </a:bodyPr>
          <a:lstStyle/>
          <a:p>
            <a:pPr algn="just"/>
            <a:r>
              <a:rPr lang="ru-RU" sz="2800" dirty="0" err="1">
                <a:latin typeface="Times New Roman" panose="02020603050405020304" pitchFamily="18" charset="0"/>
                <a:cs typeface="Times New Roman" panose="02020603050405020304" pitchFamily="18" charset="0"/>
              </a:rPr>
              <a:t>Аркуші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нумерують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арабськими</a:t>
            </a:r>
            <a:r>
              <a:rPr lang="ru-RU" sz="2800" dirty="0">
                <a:latin typeface="Times New Roman" panose="02020603050405020304" pitchFamily="18" charset="0"/>
                <a:cs typeface="Times New Roman" panose="02020603050405020304" pitchFamily="18" charset="0"/>
              </a:rPr>
              <a:t> цифрами валовою </a:t>
            </a:r>
            <a:r>
              <a:rPr lang="ru-RU" sz="2800" dirty="0" err="1">
                <a:latin typeface="Times New Roman" panose="02020603050405020304" pitchFamily="18" charset="0"/>
                <a:cs typeface="Times New Roman" panose="02020603050405020304" pitchFamily="18" charset="0"/>
              </a:rPr>
              <a:t>нумерацією</a:t>
            </a:r>
            <a:r>
              <a:rPr lang="ru-RU" sz="2800" dirty="0">
                <a:latin typeface="Times New Roman" panose="02020603050405020304" pitchFamily="18" charset="0"/>
                <a:cs typeface="Times New Roman" panose="02020603050405020304" pitchFamily="18" charset="0"/>
              </a:rPr>
              <a:t> в правому </a:t>
            </a:r>
            <a:r>
              <a:rPr lang="ru-RU" sz="2800" dirty="0" err="1">
                <a:latin typeface="Times New Roman" panose="02020603050405020304" pitchFamily="18" charset="0"/>
                <a:cs typeface="Times New Roman" panose="02020603050405020304" pitchFamily="18" charset="0"/>
              </a:rPr>
              <a:t>верхньому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куті</a:t>
            </a:r>
            <a:r>
              <a:rPr lang="ru-RU" sz="2800" dirty="0">
                <a:latin typeface="Times New Roman" panose="02020603050405020304" pitchFamily="18" charset="0"/>
                <a:cs typeface="Times New Roman" panose="02020603050405020304" pitchFamily="18" charset="0"/>
              </a:rPr>
              <a:t> простим </a:t>
            </a:r>
            <a:r>
              <a:rPr lang="ru-RU" sz="2800" dirty="0" err="1">
                <a:latin typeface="Times New Roman" panose="02020603050405020304" pitchFamily="18" charset="0"/>
                <a:cs typeface="Times New Roman" panose="02020603050405020304" pitchFamily="18" charset="0"/>
              </a:rPr>
              <a:t>м’яким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олівцем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механічним</a:t>
            </a:r>
            <a:r>
              <a:rPr lang="ru-RU" sz="2800" dirty="0">
                <a:latin typeface="Times New Roman" panose="02020603050405020304" pitchFamily="18" charset="0"/>
                <a:cs typeface="Times New Roman" panose="02020603050405020304" pitchFamily="18" charset="0"/>
              </a:rPr>
              <a:t> нумератором. </a:t>
            </a:r>
          </a:p>
          <a:p>
            <a:pPr algn="just"/>
            <a:r>
              <a:rPr lang="ru-RU" sz="2800" dirty="0" err="1">
                <a:latin typeface="Times New Roman" panose="02020603050405020304" pitchFamily="18" charset="0"/>
                <a:cs typeface="Times New Roman" panose="02020603050405020304" pitchFamily="18" charset="0"/>
              </a:rPr>
              <a:t>Застосування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чорнила</a:t>
            </a:r>
            <a:r>
              <a:rPr lang="ru-RU" sz="2800" dirty="0">
                <a:latin typeface="Times New Roman" panose="02020603050405020304" pitchFamily="18" charset="0"/>
                <a:cs typeface="Times New Roman" panose="02020603050405020304" pitchFamily="18" charset="0"/>
              </a:rPr>
              <a:t>, пасти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кольорових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олівців</a:t>
            </a:r>
            <a:r>
              <a:rPr lang="ru-RU" sz="2800" dirty="0">
                <a:latin typeface="Times New Roman" panose="02020603050405020304" pitchFamily="18" charset="0"/>
                <a:cs typeface="Times New Roman" panose="02020603050405020304" pitchFamily="18" charset="0"/>
              </a:rPr>
              <a:t> для</a:t>
            </a:r>
            <a:r>
              <a:rPr lang="en-US" sz="28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нумерації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en-US" sz="28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засвідчувального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напису</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внутрішнього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опису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забороняється</a:t>
            </a:r>
            <a:r>
              <a:rPr lang="ru-RU"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ru-RU" sz="2800" dirty="0">
                <a:latin typeface="Times New Roman" panose="02020603050405020304" pitchFamily="18" charset="0"/>
                <a:cs typeface="Times New Roman" panose="02020603050405020304" pitchFamily="18" charset="0"/>
              </a:rPr>
              <a:t>У </a:t>
            </a:r>
            <a:r>
              <a:rPr lang="ru-RU" sz="2800" dirty="0" err="1">
                <a:latin typeface="Times New Roman" panose="02020603050405020304" pitchFamily="18" charset="0"/>
                <a:cs typeface="Times New Roman" panose="02020603050405020304" pitchFamily="18" charset="0"/>
              </a:rPr>
              <a:t>разі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наявності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багатьох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помилок</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нумерації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діловодстві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здійснюється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їх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перенумерація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a:t>
            </a:r>
            <a:r>
              <a:rPr lang="ru-RU" sz="2800" dirty="0">
                <a:latin typeface="Times New Roman" panose="02020603050405020304" pitchFamily="18" charset="0"/>
                <a:cs typeface="Times New Roman" panose="02020603050405020304" pitchFamily="18" charset="0"/>
              </a:rPr>
              <a:t> час </a:t>
            </a:r>
            <a:r>
              <a:rPr lang="ru-RU" sz="2800" dirty="0" err="1">
                <a:latin typeface="Times New Roman" panose="02020603050405020304" pitchFamily="18" charset="0"/>
                <a:cs typeface="Times New Roman" panose="02020603050405020304" pitchFamily="18" charset="0"/>
              </a:rPr>
              <a:t>якої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старі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номери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закреслюються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однією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скісною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рискою</a:t>
            </a:r>
            <a:r>
              <a:rPr lang="ru-RU" sz="2800" dirty="0">
                <a:latin typeface="Times New Roman" panose="02020603050405020304" pitchFamily="18" charset="0"/>
                <a:cs typeface="Times New Roman" panose="02020603050405020304" pitchFamily="18" charset="0"/>
              </a:rPr>
              <a:t> і </a:t>
            </a:r>
            <a:r>
              <a:rPr lang="ru-RU" sz="2800" dirty="0" err="1">
                <a:latin typeface="Times New Roman" panose="02020603050405020304" pitchFamily="18" charset="0"/>
                <a:cs typeface="Times New Roman" panose="02020603050405020304" pitchFamily="18" charset="0"/>
              </a:rPr>
              <a:t>поряд</a:t>
            </a:r>
            <a:r>
              <a:rPr lang="ru-RU" sz="2800" dirty="0">
                <a:latin typeface="Times New Roman" panose="02020603050405020304" pitchFamily="18" charset="0"/>
                <a:cs typeface="Times New Roman" panose="02020603050405020304" pitchFamily="18" charset="0"/>
              </a:rPr>
              <a:t> ставиться </a:t>
            </a:r>
            <a:r>
              <a:rPr lang="ru-RU" sz="2800" dirty="0" err="1">
                <a:latin typeface="Times New Roman" panose="02020603050405020304" pitchFamily="18" charset="0"/>
                <a:cs typeface="Times New Roman" panose="02020603050405020304" pitchFamily="18" charset="0"/>
              </a:rPr>
              <a:t>новий</a:t>
            </a:r>
            <a:r>
              <a:rPr lang="ru-RU" sz="2800" dirty="0">
                <a:latin typeface="Times New Roman" panose="02020603050405020304" pitchFamily="18" charset="0"/>
                <a:cs typeface="Times New Roman" panose="02020603050405020304" pitchFamily="18" charset="0"/>
              </a:rPr>
              <a:t> номер </a:t>
            </a:r>
            <a:r>
              <a:rPr lang="ru-RU" sz="2800" dirty="0" err="1">
                <a:latin typeface="Times New Roman" panose="02020603050405020304" pitchFamily="18" charset="0"/>
                <a:cs typeface="Times New Roman" panose="02020603050405020304" pitchFamily="18" charset="0"/>
              </a:rPr>
              <a:t>аркуша</a:t>
            </a:r>
            <a:r>
              <a:rPr lang="ru-RU"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ru-RU" sz="2800" dirty="0">
                <a:latin typeface="Times New Roman" panose="02020603050405020304" pitchFamily="18" charset="0"/>
                <a:cs typeface="Times New Roman" panose="02020603050405020304" pitchFamily="18" charset="0"/>
              </a:rPr>
              <a:t>У </a:t>
            </a:r>
            <a:r>
              <a:rPr lang="ru-RU" sz="2800" dirty="0" err="1">
                <a:latin typeface="Times New Roman" panose="02020603050405020304" pitchFamily="18" charset="0"/>
                <a:cs typeface="Times New Roman" panose="02020603050405020304" pitchFamily="18" charset="0"/>
              </a:rPr>
              <a:t>разі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наявності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окремих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помилок</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нумерації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допускається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застосування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літерних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номерів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аркушів</a:t>
            </a:r>
            <a:r>
              <a:rPr lang="ru-RU" sz="2800" dirty="0">
                <a:latin typeface="Times New Roman" panose="02020603050405020304" pitchFamily="18" charset="0"/>
                <a:cs typeface="Times New Roman" panose="02020603050405020304" pitchFamily="18" charset="0"/>
              </a:rPr>
              <a:t> (135-а, 135-б </a:t>
            </a:r>
            <a:r>
              <a:rPr lang="ru-RU" sz="2800" dirty="0" err="1">
                <a:latin typeface="Times New Roman" panose="02020603050405020304" pitchFamily="18" charset="0"/>
                <a:cs typeface="Times New Roman" panose="02020603050405020304" pitchFamily="18" charset="0"/>
              </a:rPr>
              <a:t>тощо</a:t>
            </a:r>
            <a:r>
              <a:rPr lang="ru-RU" sz="2800" dirty="0" smtClean="0">
                <a:latin typeface="Times New Roman" panose="02020603050405020304" pitchFamily="18" charset="0"/>
                <a:cs typeface="Times New Roman" panose="02020603050405020304" pitchFamily="18" charset="0"/>
              </a:rPr>
              <a:t>). </a:t>
            </a:r>
            <a:r>
              <a:rPr lang="ru-RU" sz="2800" dirty="0" err="1" smtClean="0">
                <a:solidFill>
                  <a:srgbClr val="00B050"/>
                </a:solidFill>
                <a:latin typeface="Times New Roman" panose="02020603050405020304" pitchFamily="18" charset="0"/>
                <a:cs typeface="Times New Roman" panose="02020603050405020304" pitchFamily="18" charset="0"/>
              </a:rPr>
              <a:t>Внутрійшній</a:t>
            </a:r>
            <a:r>
              <a:rPr lang="ru-RU" sz="2800" dirty="0" smtClean="0">
                <a:solidFill>
                  <a:srgbClr val="00B050"/>
                </a:solidFill>
                <a:latin typeface="Times New Roman" panose="02020603050405020304" pitchFamily="18" charset="0"/>
                <a:cs typeface="Times New Roman" panose="02020603050405020304" pitchFamily="18" charset="0"/>
              </a:rPr>
              <a:t> </a:t>
            </a:r>
            <a:r>
              <a:rPr lang="ru-RU" sz="2800" dirty="0" err="1" smtClean="0">
                <a:solidFill>
                  <a:srgbClr val="00B050"/>
                </a:solidFill>
                <a:latin typeface="Times New Roman" panose="02020603050405020304" pitchFamily="18" charset="0"/>
                <a:cs typeface="Times New Roman" panose="02020603050405020304" pitchFamily="18" charset="0"/>
              </a:rPr>
              <a:t>опис</a:t>
            </a:r>
            <a:r>
              <a:rPr lang="ru-RU" sz="2800" dirty="0" smtClean="0">
                <a:solidFill>
                  <a:srgbClr val="00B050"/>
                </a:solidFill>
                <a:latin typeface="Times New Roman" panose="02020603050405020304" pitchFamily="18" charset="0"/>
                <a:cs typeface="Times New Roman" panose="02020603050405020304" pitchFamily="18" charset="0"/>
              </a:rPr>
              <a:t> </a:t>
            </a:r>
            <a:r>
              <a:rPr lang="uk-UA" sz="2800" dirty="0" smtClean="0">
                <a:solidFill>
                  <a:srgbClr val="00B050"/>
                </a:solidFill>
                <a:latin typeface="Times New Roman" panose="02020603050405020304" pitchFamily="18" charset="0"/>
                <a:cs typeface="Times New Roman" panose="02020603050405020304" pitchFamily="18" charset="0"/>
              </a:rPr>
              <a:t>має окрему нумерацію</a:t>
            </a:r>
            <a:r>
              <a:rPr lang="uk-UA"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endParaRPr lang="en-US" sz="2800" dirty="0"/>
          </a:p>
        </p:txBody>
      </p:sp>
      <p:sp>
        <p:nvSpPr>
          <p:cNvPr id="4" name="Заголовок 1"/>
          <p:cNvSpPr>
            <a:spLocks noGrp="1"/>
          </p:cNvSpPr>
          <p:nvPr>
            <p:ph type="title"/>
          </p:nvPr>
        </p:nvSpPr>
        <p:spPr>
          <a:xfrm>
            <a:off x="3136947" y="-209481"/>
            <a:ext cx="9720072" cy="1499616"/>
          </a:xfrm>
        </p:spPr>
        <p:txBody>
          <a:bodyPr>
            <a:normAutofit/>
          </a:bodyPr>
          <a:lstStyle/>
          <a:p>
            <a:r>
              <a:rPr lang="uk-UA" sz="3600" b="1" dirty="0">
                <a:latin typeface="Times New Roman" panose="02020603050405020304" pitchFamily="18" charset="0"/>
                <a:cs typeface="Times New Roman" panose="02020603050405020304" pitchFamily="18" charset="0"/>
              </a:rPr>
              <a:t>НУМЕРАЦІЯ АРКУШІВ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543740"/>
      </p:ext>
    </p:extLst>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406860" y="76755"/>
            <a:ext cx="9720072" cy="827948"/>
          </a:xfrm>
        </p:spPr>
        <p:txBody>
          <a:bodyPr>
            <a:normAutofit/>
          </a:bodyPr>
          <a:lstStyle/>
          <a:p>
            <a:pPr algn="ctr"/>
            <a:r>
              <a:rPr lang="uk-UA" sz="2000" b="1" dirty="0">
                <a:latin typeface="Times New Roman" panose="02020603050405020304" pitchFamily="18" charset="0"/>
                <a:cs typeface="Times New Roman" panose="02020603050405020304" pitchFamily="18" charset="0"/>
              </a:rPr>
              <a:t>Складання внутрішнього опису документів справи</a:t>
            </a:r>
            <a:endParaRPr lang="en-US"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51837" y="904703"/>
            <a:ext cx="9720073" cy="4023360"/>
          </a:xfrm>
        </p:spPr>
        <p:txBody>
          <a:bodyPr>
            <a:normAutofit/>
          </a:bodyPr>
          <a:lstStyle/>
          <a:p>
            <a:pPr marL="0" indent="0">
              <a:buNone/>
            </a:pPr>
            <a:r>
              <a:rPr lang="uk-UA" sz="1800" b="1" dirty="0">
                <a:latin typeface="Times New Roman" panose="02020603050405020304" pitchFamily="18" charset="0"/>
                <a:cs typeface="Times New Roman" panose="02020603050405020304" pitchFamily="18" charset="0"/>
              </a:rPr>
              <a:t>ВНУТРІШНІЙ ОПИС </a:t>
            </a:r>
          </a:p>
          <a:p>
            <a:pPr marL="0" indent="0">
              <a:buNone/>
            </a:pPr>
            <a:r>
              <a:rPr lang="uk-UA" sz="1800" b="1" dirty="0">
                <a:latin typeface="Times New Roman" panose="02020603050405020304" pitchFamily="18" charset="0"/>
                <a:cs typeface="Times New Roman" panose="02020603050405020304" pitchFamily="18" charset="0"/>
              </a:rPr>
              <a:t>ДОКУМЕНТІВ СПРАВИ №_____</a:t>
            </a:r>
          </a:p>
          <a:p>
            <a:pPr marL="0" indent="0">
              <a:buNone/>
            </a:pPr>
            <a:endParaRPr lang="uk-UA" sz="2800" b="1" dirty="0">
              <a:latin typeface="Times New Roman" panose="02020603050405020304" pitchFamily="18" charset="0"/>
              <a:cs typeface="Times New Roman" panose="02020603050405020304" pitchFamily="18" charset="0"/>
            </a:endParaRPr>
          </a:p>
          <a:p>
            <a:pPr marL="0" indent="0">
              <a:buNone/>
            </a:pPr>
            <a:endParaRPr lang="en-US" sz="2800" b="1"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823323717"/>
              </p:ext>
            </p:extLst>
          </p:nvPr>
        </p:nvGraphicFramePr>
        <p:xfrm>
          <a:off x="646591" y="1732651"/>
          <a:ext cx="11240610" cy="1280160"/>
        </p:xfrm>
        <a:graphic>
          <a:graphicData uri="http://schemas.openxmlformats.org/drawingml/2006/table">
            <a:tbl>
              <a:tblPr firstRow="1" bandRow="1">
                <a:tableStyleId>{5C22544A-7EE6-4342-B048-85BDC9FD1C3A}</a:tableStyleId>
              </a:tblPr>
              <a:tblGrid>
                <a:gridCol w="882898">
                  <a:extLst>
                    <a:ext uri="{9D8B030D-6E8A-4147-A177-3AD203B41FA5}">
                      <a16:colId xmlns:a16="http://schemas.microsoft.com/office/drawing/2014/main" xmlns="" val="2224370197"/>
                    </a:ext>
                  </a:extLst>
                </a:gridCol>
                <a:gridCol w="1764611">
                  <a:extLst>
                    <a:ext uri="{9D8B030D-6E8A-4147-A177-3AD203B41FA5}">
                      <a16:colId xmlns:a16="http://schemas.microsoft.com/office/drawing/2014/main" xmlns="" val="4122357974"/>
                    </a:ext>
                  </a:extLst>
                </a:gridCol>
                <a:gridCol w="1813769">
                  <a:extLst>
                    <a:ext uri="{9D8B030D-6E8A-4147-A177-3AD203B41FA5}">
                      <a16:colId xmlns:a16="http://schemas.microsoft.com/office/drawing/2014/main" xmlns="" val="4116453811"/>
                    </a:ext>
                  </a:extLst>
                </a:gridCol>
                <a:gridCol w="3398822">
                  <a:extLst>
                    <a:ext uri="{9D8B030D-6E8A-4147-A177-3AD203B41FA5}">
                      <a16:colId xmlns:a16="http://schemas.microsoft.com/office/drawing/2014/main" xmlns="" val="4212282175"/>
                    </a:ext>
                  </a:extLst>
                </a:gridCol>
                <a:gridCol w="1745673">
                  <a:extLst>
                    <a:ext uri="{9D8B030D-6E8A-4147-A177-3AD203B41FA5}">
                      <a16:colId xmlns:a16="http://schemas.microsoft.com/office/drawing/2014/main" xmlns="" val="1779160960"/>
                    </a:ext>
                  </a:extLst>
                </a:gridCol>
                <a:gridCol w="1634837">
                  <a:extLst>
                    <a:ext uri="{9D8B030D-6E8A-4147-A177-3AD203B41FA5}">
                      <a16:colId xmlns:a16="http://schemas.microsoft.com/office/drawing/2014/main" xmlns="" val="2926373222"/>
                    </a:ext>
                  </a:extLst>
                </a:gridCol>
              </a:tblGrid>
              <a:tr h="121073">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 з/п</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Індекс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Дата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Заголовок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solidFill>
                            <a:schemeClr val="tx1"/>
                          </a:solidFill>
                          <a:latin typeface="Times New Roman" panose="02020603050405020304" pitchFamily="18" charset="0"/>
                          <a:cs typeface="Times New Roman" panose="02020603050405020304" pitchFamily="18" charset="0"/>
                        </a:rPr>
                        <a:t>Номери </a:t>
                      </a:r>
                      <a:r>
                        <a:rPr lang="uk-UA" sz="2400" dirty="0">
                          <a:solidFill>
                            <a:schemeClr val="tx1"/>
                          </a:solidFill>
                          <a:latin typeface="Times New Roman" panose="02020603050405020304" pitchFamily="18" charset="0"/>
                          <a:cs typeface="Times New Roman" panose="02020603050405020304" pitchFamily="18" charset="0"/>
                        </a:rPr>
                        <a:t>аркушів</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Примітки</a:t>
                      </a:r>
                      <a:endParaRPr lang="en-US"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29986266"/>
                  </a:ext>
                </a:extLst>
              </a:tr>
              <a:tr h="121073">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1</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2</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3</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4</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5</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6</a:t>
                      </a:r>
                      <a:endParaRPr lang="en-US"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524457765"/>
                  </a:ext>
                </a:extLst>
              </a:tr>
            </a:tbl>
          </a:graphicData>
        </a:graphic>
      </p:graphicFrame>
      <p:sp>
        <p:nvSpPr>
          <p:cNvPr id="6" name="Объект 2"/>
          <p:cNvSpPr txBox="1">
            <a:spLocks/>
          </p:cNvSpPr>
          <p:nvPr/>
        </p:nvSpPr>
        <p:spPr>
          <a:xfrm>
            <a:off x="646591" y="3029715"/>
            <a:ext cx="11240610"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Разом: </a:t>
            </a: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____________________________ документів, </a:t>
            </a: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	(цифрами і словами)</a:t>
            </a: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____________________________ аркушів документів, </a:t>
            </a: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	(цифрами і словами),</a:t>
            </a: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____________________________ аркушів внутрішнього опису.</a:t>
            </a:r>
          </a:p>
          <a:p>
            <a:pPr marL="0" indent="0">
              <a:buFont typeface="Tw Cen MT" panose="020B0602020104020603" pitchFamily="34" charset="0"/>
              <a:buNone/>
            </a:pPr>
            <a:endParaRPr lang="uk-UA" sz="1800" b="1" dirty="0">
              <a:latin typeface="Times New Roman" panose="02020603050405020304" pitchFamily="18" charset="0"/>
              <a:cs typeface="Times New Roman" panose="02020603050405020304" pitchFamily="18" charset="0"/>
            </a:endParaRPr>
          </a:p>
          <a:p>
            <a:pPr marL="0" indent="0">
              <a:buFont typeface="Tw Cen MT" panose="020B0602020104020603" pitchFamily="34" charset="0"/>
              <a:buNone/>
            </a:pPr>
            <a:r>
              <a:rPr lang="uk-UA" sz="1800" b="1" dirty="0">
                <a:latin typeface="Times New Roman" panose="02020603050405020304" pitchFamily="18" charset="0"/>
                <a:cs typeface="Times New Roman" panose="02020603050405020304" pitchFamily="18" charset="0"/>
              </a:rPr>
              <a:t>Посада укладача опису				_________		________________</a:t>
            </a:r>
          </a:p>
          <a:p>
            <a:pPr marL="0" indent="0">
              <a:buNone/>
            </a:pPr>
            <a:r>
              <a:rPr lang="uk-UA" sz="1800" b="1" dirty="0">
                <a:latin typeface="Times New Roman" panose="02020603050405020304" pitchFamily="18" charset="0"/>
                <a:cs typeface="Times New Roman" panose="02020603050405020304" pitchFamily="18" charset="0"/>
              </a:rPr>
              <a:t>_____________________ 20___ року                                  (підпис)			</a:t>
            </a:r>
            <a:r>
              <a:rPr lang="x-none" sz="2000" dirty="0">
                <a:latin typeface="Times New Roman" panose="02020603050405020304" pitchFamily="18" charset="0"/>
                <a:cs typeface="Times New Roman" panose="02020603050405020304" pitchFamily="18" charset="0"/>
              </a:rPr>
              <a:t>Власне ім’я ПРІЗВИЩЕ</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852835"/>
      </p:ext>
    </p:extLst>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024128" y="585216"/>
            <a:ext cx="9720072" cy="827948"/>
          </a:xfrm>
        </p:spPr>
        <p:txBody>
          <a:bodyPr>
            <a:normAutofit fontScale="90000"/>
          </a:bodyPr>
          <a:lstStyle/>
          <a:p>
            <a:pPr algn="ctr"/>
            <a:r>
              <a:rPr lang="uk-UA" sz="3200" dirty="0">
                <a:latin typeface="Times New Roman" panose="02020603050405020304" pitchFamily="18" charset="0"/>
                <a:cs typeface="Times New Roman" panose="02020603050405020304" pitchFamily="18" charset="0"/>
              </a:rPr>
              <a:t>Складання внутрішнього опису документів справи</a:t>
            </a:r>
            <a:endParaRPr lang="en-US"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24128" y="1440873"/>
            <a:ext cx="9720073" cy="4023360"/>
          </a:xfrm>
        </p:spPr>
        <p:txBody>
          <a:bodyPr>
            <a:normAutofit/>
          </a:bodyPr>
          <a:lstStyle/>
          <a:p>
            <a:pPr marL="0" indent="0">
              <a:buNone/>
            </a:pPr>
            <a:r>
              <a:rPr lang="uk-UA" sz="2800" b="1" dirty="0">
                <a:latin typeface="Times New Roman" panose="02020603050405020304" pitchFamily="18" charset="0"/>
                <a:cs typeface="Times New Roman" panose="02020603050405020304" pitchFamily="18" charset="0"/>
              </a:rPr>
              <a:t>ВНУТРІШНІЙ ОПИС </a:t>
            </a:r>
          </a:p>
          <a:p>
            <a:pPr marL="0" indent="0">
              <a:buNone/>
            </a:pPr>
            <a:r>
              <a:rPr lang="uk-UA" sz="2800" b="1" dirty="0">
                <a:latin typeface="Times New Roman" panose="02020603050405020304" pitchFamily="18" charset="0"/>
                <a:cs typeface="Times New Roman" panose="02020603050405020304" pitchFamily="18" charset="0"/>
              </a:rPr>
              <a:t>ДОКУМЕНТІВ СПРАВИ №_____</a:t>
            </a:r>
          </a:p>
          <a:p>
            <a:pPr marL="0" indent="0">
              <a:buNone/>
            </a:pPr>
            <a:endParaRPr lang="uk-UA" sz="2800" b="1" dirty="0">
              <a:latin typeface="Times New Roman" panose="02020603050405020304" pitchFamily="18" charset="0"/>
              <a:cs typeface="Times New Roman" panose="02020603050405020304" pitchFamily="18" charset="0"/>
            </a:endParaRPr>
          </a:p>
          <a:p>
            <a:pPr marL="0" indent="0">
              <a:buNone/>
            </a:pPr>
            <a:endParaRPr lang="en-US" sz="2800" b="1"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93745696"/>
              </p:ext>
            </p:extLst>
          </p:nvPr>
        </p:nvGraphicFramePr>
        <p:xfrm>
          <a:off x="646591" y="2513213"/>
          <a:ext cx="11240610" cy="1280160"/>
        </p:xfrm>
        <a:graphic>
          <a:graphicData uri="http://schemas.openxmlformats.org/drawingml/2006/table">
            <a:tbl>
              <a:tblPr firstRow="1" bandRow="1">
                <a:tableStyleId>{5C22544A-7EE6-4342-B048-85BDC9FD1C3A}</a:tableStyleId>
              </a:tblPr>
              <a:tblGrid>
                <a:gridCol w="882898">
                  <a:extLst>
                    <a:ext uri="{9D8B030D-6E8A-4147-A177-3AD203B41FA5}">
                      <a16:colId xmlns:a16="http://schemas.microsoft.com/office/drawing/2014/main" xmlns="" val="2224370197"/>
                    </a:ext>
                  </a:extLst>
                </a:gridCol>
                <a:gridCol w="1764611">
                  <a:extLst>
                    <a:ext uri="{9D8B030D-6E8A-4147-A177-3AD203B41FA5}">
                      <a16:colId xmlns:a16="http://schemas.microsoft.com/office/drawing/2014/main" xmlns="" val="4122357974"/>
                    </a:ext>
                  </a:extLst>
                </a:gridCol>
                <a:gridCol w="1813769">
                  <a:extLst>
                    <a:ext uri="{9D8B030D-6E8A-4147-A177-3AD203B41FA5}">
                      <a16:colId xmlns:a16="http://schemas.microsoft.com/office/drawing/2014/main" xmlns="" val="4116453811"/>
                    </a:ext>
                  </a:extLst>
                </a:gridCol>
                <a:gridCol w="3398822">
                  <a:extLst>
                    <a:ext uri="{9D8B030D-6E8A-4147-A177-3AD203B41FA5}">
                      <a16:colId xmlns:a16="http://schemas.microsoft.com/office/drawing/2014/main" xmlns="" val="4212282175"/>
                    </a:ext>
                  </a:extLst>
                </a:gridCol>
                <a:gridCol w="1745673">
                  <a:extLst>
                    <a:ext uri="{9D8B030D-6E8A-4147-A177-3AD203B41FA5}">
                      <a16:colId xmlns:a16="http://schemas.microsoft.com/office/drawing/2014/main" xmlns="" val="1779160960"/>
                    </a:ext>
                  </a:extLst>
                </a:gridCol>
                <a:gridCol w="1634837">
                  <a:extLst>
                    <a:ext uri="{9D8B030D-6E8A-4147-A177-3AD203B41FA5}">
                      <a16:colId xmlns:a16="http://schemas.microsoft.com/office/drawing/2014/main" xmlns="" val="2926373222"/>
                    </a:ext>
                  </a:extLst>
                </a:gridCol>
              </a:tblGrid>
              <a:tr h="121073">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 з/п</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Індекс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Дата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Заголовок документа</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solidFill>
                            <a:schemeClr val="tx1"/>
                          </a:solidFill>
                          <a:latin typeface="Times New Roman" panose="02020603050405020304" pitchFamily="18" charset="0"/>
                          <a:cs typeface="Times New Roman" panose="02020603050405020304" pitchFamily="18" charset="0"/>
                        </a:rPr>
                        <a:t>Номери </a:t>
                      </a:r>
                      <a:r>
                        <a:rPr lang="uk-UA" sz="2400" dirty="0">
                          <a:solidFill>
                            <a:schemeClr val="tx1"/>
                          </a:solidFill>
                          <a:latin typeface="Times New Roman" panose="02020603050405020304" pitchFamily="18" charset="0"/>
                          <a:cs typeface="Times New Roman" panose="02020603050405020304" pitchFamily="18" charset="0"/>
                        </a:rPr>
                        <a:t>аркушів</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Примітки</a:t>
                      </a:r>
                      <a:endParaRPr lang="en-US"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029986266"/>
                  </a:ext>
                </a:extLst>
              </a:tr>
              <a:tr h="121073">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1</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2</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3</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4</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5</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uk-UA" sz="2400" dirty="0">
                          <a:solidFill>
                            <a:schemeClr val="tx1"/>
                          </a:solidFill>
                          <a:latin typeface="Times New Roman" panose="02020603050405020304" pitchFamily="18" charset="0"/>
                          <a:cs typeface="Times New Roman" panose="02020603050405020304" pitchFamily="18" charset="0"/>
                        </a:rPr>
                        <a:t>6</a:t>
                      </a:r>
                      <a:endParaRPr lang="en-US"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524457765"/>
                  </a:ext>
                </a:extLst>
              </a:tr>
            </a:tbl>
          </a:graphicData>
        </a:graphic>
      </p:graphicFrame>
      <p:graphicFrame>
        <p:nvGraphicFramePr>
          <p:cNvPr id="5" name="Таблица 4"/>
          <p:cNvGraphicFramePr>
            <a:graphicFrameLocks noGrp="1"/>
          </p:cNvGraphicFramePr>
          <p:nvPr/>
        </p:nvGraphicFramePr>
        <p:xfrm>
          <a:off x="646591" y="3793373"/>
          <a:ext cx="11240610" cy="1112520"/>
        </p:xfrm>
        <a:graphic>
          <a:graphicData uri="http://schemas.openxmlformats.org/drawingml/2006/table">
            <a:tbl>
              <a:tblPr firstRow="1" bandRow="1">
                <a:tableStyleId>{3B4B98B0-60AC-42C2-AFA5-B58CD77FA1E5}</a:tableStyleId>
              </a:tblPr>
              <a:tblGrid>
                <a:gridCol w="849700">
                  <a:extLst>
                    <a:ext uri="{9D8B030D-6E8A-4147-A177-3AD203B41FA5}">
                      <a16:colId xmlns:a16="http://schemas.microsoft.com/office/drawing/2014/main" xmlns="" val="565190386"/>
                    </a:ext>
                  </a:extLst>
                </a:gridCol>
                <a:gridCol w="1828800">
                  <a:extLst>
                    <a:ext uri="{9D8B030D-6E8A-4147-A177-3AD203B41FA5}">
                      <a16:colId xmlns:a16="http://schemas.microsoft.com/office/drawing/2014/main" xmlns="" val="148028327"/>
                    </a:ext>
                  </a:extLst>
                </a:gridCol>
                <a:gridCol w="1745673">
                  <a:extLst>
                    <a:ext uri="{9D8B030D-6E8A-4147-A177-3AD203B41FA5}">
                      <a16:colId xmlns:a16="http://schemas.microsoft.com/office/drawing/2014/main" xmlns="" val="1022562990"/>
                    </a:ext>
                  </a:extLst>
                </a:gridCol>
                <a:gridCol w="3491345">
                  <a:extLst>
                    <a:ext uri="{9D8B030D-6E8A-4147-A177-3AD203B41FA5}">
                      <a16:colId xmlns:a16="http://schemas.microsoft.com/office/drawing/2014/main" xmlns="" val="313537061"/>
                    </a:ext>
                  </a:extLst>
                </a:gridCol>
                <a:gridCol w="1745673">
                  <a:extLst>
                    <a:ext uri="{9D8B030D-6E8A-4147-A177-3AD203B41FA5}">
                      <a16:colId xmlns:a16="http://schemas.microsoft.com/office/drawing/2014/main" xmlns="" val="1369838456"/>
                    </a:ext>
                  </a:extLst>
                </a:gridCol>
                <a:gridCol w="1579419">
                  <a:extLst>
                    <a:ext uri="{9D8B030D-6E8A-4147-A177-3AD203B41FA5}">
                      <a16:colId xmlns:a16="http://schemas.microsoft.com/office/drawing/2014/main" xmlns="" val="3726848548"/>
                    </a:ext>
                  </a:extLst>
                </a:gridCol>
              </a:tblGrid>
              <a:tr h="370840">
                <a:tc>
                  <a:txBody>
                    <a:bodyPr/>
                    <a:lstStyle/>
                    <a:p>
                      <a:r>
                        <a:rPr lang="uk-UA" b="1" dirty="0"/>
                        <a:t>1</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15.01.2022</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Копія наказу про</a:t>
                      </a:r>
                      <a:r>
                        <a:rPr lang="uk-UA" b="1" baseline="0" dirty="0"/>
                        <a:t> призначення </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1</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4140430849"/>
                  </a:ext>
                </a:extLst>
              </a:tr>
              <a:tr h="370840">
                <a:tc>
                  <a:txBody>
                    <a:bodyPr/>
                    <a:lstStyle/>
                    <a:p>
                      <a:r>
                        <a:rPr lang="uk-UA" b="1" dirty="0"/>
                        <a:t>2</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Копія паспорту та ІНН</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2-3</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1559133246"/>
                  </a:ext>
                </a:extLst>
              </a:tr>
              <a:tr h="370840">
                <a:tc>
                  <a:txBody>
                    <a:bodyPr/>
                    <a:lstStyle/>
                    <a:p>
                      <a:r>
                        <a:rPr lang="uk-UA" b="1" dirty="0"/>
                        <a:t>3</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25.07.2022</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Копія</a:t>
                      </a:r>
                      <a:r>
                        <a:rPr lang="uk-UA" b="1" baseline="0" dirty="0"/>
                        <a:t> наказу про зміну прізвища</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4</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3462313743"/>
                  </a:ext>
                </a:extLst>
              </a:tr>
            </a:tbl>
          </a:graphicData>
        </a:graphic>
      </p:graphicFrame>
      <p:sp>
        <p:nvSpPr>
          <p:cNvPr id="6" name="Объект 2"/>
          <p:cNvSpPr txBox="1">
            <a:spLocks/>
          </p:cNvSpPr>
          <p:nvPr/>
        </p:nvSpPr>
        <p:spPr>
          <a:xfrm>
            <a:off x="646591" y="5073533"/>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Font typeface="Tw Cen MT" panose="020B0602020104020603" pitchFamily="34" charset="0"/>
              <a:buNone/>
            </a:pPr>
            <a:r>
              <a:rPr lang="uk-UA" sz="2800" b="1" dirty="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graphicFrame>
        <p:nvGraphicFramePr>
          <p:cNvPr id="8" name="Таблица 7"/>
          <p:cNvGraphicFramePr>
            <a:graphicFrameLocks noGrp="1"/>
          </p:cNvGraphicFramePr>
          <p:nvPr/>
        </p:nvGraphicFramePr>
        <p:xfrm>
          <a:off x="646591" y="5527269"/>
          <a:ext cx="11240610" cy="1112520"/>
        </p:xfrm>
        <a:graphic>
          <a:graphicData uri="http://schemas.openxmlformats.org/drawingml/2006/table">
            <a:tbl>
              <a:tblPr firstRow="1" bandRow="1">
                <a:tableStyleId>{3B4B98B0-60AC-42C2-AFA5-B58CD77FA1E5}</a:tableStyleId>
              </a:tblPr>
              <a:tblGrid>
                <a:gridCol w="849700">
                  <a:extLst>
                    <a:ext uri="{9D8B030D-6E8A-4147-A177-3AD203B41FA5}">
                      <a16:colId xmlns:a16="http://schemas.microsoft.com/office/drawing/2014/main" xmlns="" val="565190386"/>
                    </a:ext>
                  </a:extLst>
                </a:gridCol>
                <a:gridCol w="1828800">
                  <a:extLst>
                    <a:ext uri="{9D8B030D-6E8A-4147-A177-3AD203B41FA5}">
                      <a16:colId xmlns:a16="http://schemas.microsoft.com/office/drawing/2014/main" xmlns="" val="148028327"/>
                    </a:ext>
                  </a:extLst>
                </a:gridCol>
                <a:gridCol w="1745673">
                  <a:extLst>
                    <a:ext uri="{9D8B030D-6E8A-4147-A177-3AD203B41FA5}">
                      <a16:colId xmlns:a16="http://schemas.microsoft.com/office/drawing/2014/main" xmlns="" val="1022562990"/>
                    </a:ext>
                  </a:extLst>
                </a:gridCol>
                <a:gridCol w="3491345">
                  <a:extLst>
                    <a:ext uri="{9D8B030D-6E8A-4147-A177-3AD203B41FA5}">
                      <a16:colId xmlns:a16="http://schemas.microsoft.com/office/drawing/2014/main" xmlns="" val="313537061"/>
                    </a:ext>
                  </a:extLst>
                </a:gridCol>
                <a:gridCol w="1745673">
                  <a:extLst>
                    <a:ext uri="{9D8B030D-6E8A-4147-A177-3AD203B41FA5}">
                      <a16:colId xmlns:a16="http://schemas.microsoft.com/office/drawing/2014/main" xmlns="" val="1369838456"/>
                    </a:ext>
                  </a:extLst>
                </a:gridCol>
                <a:gridCol w="1579419">
                  <a:extLst>
                    <a:ext uri="{9D8B030D-6E8A-4147-A177-3AD203B41FA5}">
                      <a16:colId xmlns:a16="http://schemas.microsoft.com/office/drawing/2014/main" xmlns="" val="3726848548"/>
                    </a:ext>
                  </a:extLst>
                </a:gridCol>
              </a:tblGrid>
              <a:tr h="370840">
                <a:tc>
                  <a:txBody>
                    <a:bodyPr/>
                    <a:lstStyle/>
                    <a:p>
                      <a:r>
                        <a:rPr lang="uk-UA" b="1" dirty="0"/>
                        <a:t>12</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19.06.2024</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Заява про звільнення</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20</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4140430849"/>
                  </a:ext>
                </a:extLst>
              </a:tr>
              <a:tr h="370840">
                <a:tc>
                  <a:txBody>
                    <a:bodyPr/>
                    <a:lstStyle/>
                    <a:p>
                      <a:r>
                        <a:rPr lang="uk-UA" b="1" dirty="0"/>
                        <a:t>13</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19.06.2024</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Копія наказу про звільнення</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r>
                        <a:rPr lang="uk-UA" b="1" dirty="0"/>
                        <a:t>21</a:t>
                      </a:r>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b="1"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1559133246"/>
                  </a:ext>
                </a:extLst>
              </a:tr>
              <a:tr h="370840">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tc>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tcPr>
                </a:tc>
                <a:extLst>
                  <a:ext uri="{0D108BD9-81ED-4DB2-BD59-A6C34878D82A}">
                    <a16:rowId xmlns:a16="http://schemas.microsoft.com/office/drawing/2014/main" xmlns="" val="3462313743"/>
                  </a:ext>
                </a:extLst>
              </a:tr>
            </a:tbl>
          </a:graphicData>
        </a:graphic>
      </p:graphicFrame>
    </p:spTree>
    <p:extLst>
      <p:ext uri="{BB962C8B-B14F-4D97-AF65-F5344CB8AC3E}">
        <p14:creationId xmlns:p14="http://schemas.microsoft.com/office/powerpoint/2010/main" val="2510708249"/>
      </p:ext>
    </p:extLst>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968709" y="639762"/>
            <a:ext cx="9720073" cy="4023360"/>
          </a:xfrm>
        </p:spPr>
        <p:txBody>
          <a:bodyPr>
            <a:normAutofit/>
          </a:bodyPr>
          <a:lstStyle/>
          <a:p>
            <a:r>
              <a:rPr lang="uk-UA" sz="2400" b="1" dirty="0">
                <a:latin typeface="Times New Roman" panose="02020603050405020304" pitchFamily="18" charset="0"/>
                <a:cs typeface="Times New Roman" panose="02020603050405020304" pitchFamily="18" charset="0"/>
              </a:rPr>
              <a:t>ЗАСВІДЧУВАЛЬНИЙ НАПИС СПРАВИ №___</a:t>
            </a:r>
          </a:p>
          <a:p>
            <a:r>
              <a:rPr lang="uk-UA" sz="2400" b="1" dirty="0">
                <a:latin typeface="Times New Roman" panose="02020603050405020304" pitchFamily="18" charset="0"/>
                <a:cs typeface="Times New Roman" panose="02020603050405020304" pitchFamily="18" charset="0"/>
              </a:rPr>
              <a:t>(РОЗДІЛУ ОПИСУ, ЗАКІНЧЕНОГО ОПИСУ)</a:t>
            </a:r>
          </a:p>
          <a:p>
            <a:endParaRPr lang="uk-UA"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778742276"/>
              </p:ext>
            </p:extLst>
          </p:nvPr>
        </p:nvGraphicFramePr>
        <p:xfrm>
          <a:off x="968709" y="3840320"/>
          <a:ext cx="10170345" cy="1280160"/>
        </p:xfrm>
        <a:graphic>
          <a:graphicData uri="http://schemas.openxmlformats.org/drawingml/2006/table">
            <a:tbl>
              <a:tblPr firstRow="1" firstCol="1" lastRow="1" lastCol="1" bandRow="1" bandCol="1">
                <a:tableStyleId>{5C22544A-7EE6-4342-B048-85BDC9FD1C3A}</a:tableStyleId>
              </a:tblPr>
              <a:tblGrid>
                <a:gridCol w="6338058">
                  <a:extLst>
                    <a:ext uri="{9D8B030D-6E8A-4147-A177-3AD203B41FA5}">
                      <a16:colId xmlns:a16="http://schemas.microsoft.com/office/drawing/2014/main" xmlns="" val="3651282768"/>
                    </a:ext>
                  </a:extLst>
                </a:gridCol>
                <a:gridCol w="3832287">
                  <a:extLst>
                    <a:ext uri="{9D8B030D-6E8A-4147-A177-3AD203B41FA5}">
                      <a16:colId xmlns:a16="http://schemas.microsoft.com/office/drawing/2014/main" xmlns="" val="2897792948"/>
                    </a:ext>
                  </a:extLst>
                </a:gridCol>
              </a:tblGrid>
              <a:tr h="0">
                <a:tc>
                  <a:txBody>
                    <a:bodyPr/>
                    <a:lstStyle/>
                    <a:p>
                      <a:pPr algn="ctr" fontAlgn="base">
                        <a:spcAft>
                          <a:spcPts val="0"/>
                        </a:spcAft>
                      </a:pPr>
                      <a:r>
                        <a:rPr lang="uk-UA" sz="2800" dirty="0">
                          <a:solidFill>
                            <a:schemeClr val="tx1"/>
                          </a:solidFill>
                          <a:effectLst/>
                          <a:latin typeface="Times New Roman" panose="02020603050405020304" pitchFamily="18" charset="0"/>
                          <a:cs typeface="Times New Roman" panose="02020603050405020304" pitchFamily="18" charset="0"/>
                        </a:rPr>
                        <a:t>Особливості фізичного стану та</a:t>
                      </a:r>
                      <a:endParaRPr lang="en-US" sz="2800" dirty="0">
                        <a:solidFill>
                          <a:schemeClr val="tx1"/>
                        </a:solidFill>
                        <a:effectLst/>
                        <a:latin typeface="Times New Roman" panose="02020603050405020304" pitchFamily="18" charset="0"/>
                        <a:cs typeface="Times New Roman" panose="02020603050405020304" pitchFamily="18" charset="0"/>
                      </a:endParaRPr>
                    </a:p>
                    <a:p>
                      <a:pPr algn="ctr" fontAlgn="base">
                        <a:spcAft>
                          <a:spcPts val="0"/>
                        </a:spcAft>
                      </a:pPr>
                      <a:r>
                        <a:rPr lang="uk-UA" sz="2800" dirty="0">
                          <a:solidFill>
                            <a:schemeClr val="tx1"/>
                          </a:solidFill>
                          <a:effectLst/>
                          <a:latin typeface="Times New Roman" panose="02020603050405020304" pitchFamily="18" charset="0"/>
                          <a:cs typeface="Times New Roman" panose="02020603050405020304" pitchFamily="18" charset="0"/>
                        </a:rPr>
                        <a:t>формування справи</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fontAlgn="base">
                        <a:spcAft>
                          <a:spcPts val="0"/>
                        </a:spcAft>
                      </a:pPr>
                      <a:r>
                        <a:rPr lang="uk-UA" sz="2800" dirty="0">
                          <a:solidFill>
                            <a:schemeClr val="tx1"/>
                          </a:solidFill>
                          <a:effectLst/>
                          <a:latin typeface="Times New Roman" panose="02020603050405020304" pitchFamily="18" charset="0"/>
                          <a:cs typeface="Times New Roman" panose="02020603050405020304" pitchFamily="18" charset="0"/>
                        </a:rPr>
                        <a:t>Номери аркушів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98586716"/>
                  </a:ext>
                </a:extLst>
              </a:tr>
              <a:tr h="0">
                <a:tc>
                  <a:txBody>
                    <a:bodyPr/>
                    <a:lstStyle/>
                    <a:p>
                      <a:pPr algn="ctr" fontAlgn="base">
                        <a:spcAft>
                          <a:spcPts val="0"/>
                        </a:spcAft>
                      </a:pPr>
                      <a:r>
                        <a:rPr lang="uk-UA" sz="2800">
                          <a:solidFill>
                            <a:schemeClr val="tx1"/>
                          </a:solidFill>
                          <a:effectLst/>
                          <a:latin typeface="Times New Roman" panose="02020603050405020304" pitchFamily="18" charset="0"/>
                          <a:cs typeface="Times New Roman" panose="02020603050405020304" pitchFamily="18" charset="0"/>
                        </a:rPr>
                        <a:t>1</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fontAlgn="base">
                        <a:spcAft>
                          <a:spcPts val="0"/>
                        </a:spcAft>
                      </a:pPr>
                      <a:r>
                        <a:rPr lang="uk-UA" sz="2800" dirty="0">
                          <a:solidFill>
                            <a:schemeClr val="tx1"/>
                          </a:solidFill>
                          <a:effectLst/>
                          <a:latin typeface="Times New Roman" panose="02020603050405020304" pitchFamily="18" charset="0"/>
                          <a:cs typeface="Times New Roman" panose="02020603050405020304" pitchFamily="18" charset="0"/>
                        </a:rPr>
                        <a:t>2</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5119891"/>
                  </a:ext>
                </a:extLst>
              </a:tr>
            </a:tbl>
          </a:graphicData>
        </a:graphic>
      </p:graphicFrame>
      <p:sp>
        <p:nvSpPr>
          <p:cNvPr id="5" name="Rectangle 1"/>
          <p:cNvSpPr>
            <a:spLocks noChangeArrowheads="1"/>
          </p:cNvSpPr>
          <p:nvPr/>
        </p:nvSpPr>
        <p:spPr bwMode="auto">
          <a:xfrm>
            <a:off x="1293151" y="1595020"/>
            <a:ext cx="10607391"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 справі (розділі опису, закінченому описі) </a:t>
            </a:r>
            <a:r>
              <a:rPr kumimoji="0" lang="uk-UA" altLang="en-US"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підшито</a:t>
            </a: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і пронумеровано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_________________ аркушів;</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 тому числі літерні номери ___________;</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пропущені номери _____________</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аркушів внутрішнього опису __________</a:t>
            </a:r>
          </a:p>
          <a:p>
            <a:pPr marL="0" marR="0" lvl="0" indent="0" algn="just" defTabSz="914400" rtl="0" eaLnBrk="0" fontAlgn="base" latinLnBrk="0" hangingPunct="0">
              <a:lnSpc>
                <a:spcPct val="100000"/>
              </a:lnSpc>
              <a:spcBef>
                <a:spcPct val="0"/>
              </a:spcBef>
              <a:spcAft>
                <a:spcPct val="0"/>
              </a:spcAft>
              <a:buClrTx/>
              <a:buSzTx/>
              <a:buFontTx/>
              <a:buNone/>
              <a:tabLst/>
            </a:pPr>
            <a:endParaRPr lang="uk-UA" altLang="en-US" sz="24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uk-UA"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uk-UA"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uk-UA" altLang="zh-CN"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осад</a:t>
            </a:r>
            <a:r>
              <a:rPr kumimoji="0" lang="uk-UA"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 </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особи, яка </a:t>
            </a:r>
            <a:r>
              <a:rPr kumimoji="0" lang="ru-RU" altLang="zh-CN"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склала</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zh-C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zh-CN"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засвідчувальний</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zh-CN"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напис</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___________              ___________________</a:t>
            </a:r>
            <a:endParaRPr kumimoji="0" lang="en-US" altLang="zh-C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zh-CN"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підпис</a:t>
            </a: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zh-CN"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Власне</a:t>
            </a:r>
            <a:r>
              <a:rPr kumimoji="0" lang="ru-RU" altLang="zh-CN"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zh-CN"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ім’я</a:t>
            </a:r>
            <a:r>
              <a:rPr kumimoji="0" lang="ru-RU" altLang="zh-CN"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ПРІЗВИЩЕ</a:t>
            </a:r>
            <a:endParaRPr kumimoji="0" lang="en-US" altLang="zh-C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____ ___________ 20___ р</a:t>
            </a:r>
            <a:r>
              <a:rPr kumimoji="0" lang="uk-UA" altLang="zh-CN"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оку</a:t>
            </a:r>
            <a:endParaRPr kumimoji="0" lang="uk-UA" altLang="zh-C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227413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325686" y="1417320"/>
            <a:ext cx="9720073" cy="4023360"/>
          </a:xfrm>
        </p:spPr>
        <p:txBody>
          <a:bodyPr>
            <a:normAutofit/>
          </a:bodyPr>
          <a:lstStyle/>
          <a:p>
            <a:pPr algn="ctr">
              <a:buNone/>
            </a:pPr>
            <a:r>
              <a:rPr lang="uk-UA" altLang="ru-RU" dirty="0"/>
              <a:t> </a:t>
            </a:r>
            <a:r>
              <a:rPr lang="uk-UA" altLang="ru-RU" sz="3200" b="1" dirty="0">
                <a:latin typeface="Times New Roman" panose="02020603050405020304" pitchFamily="18" charset="0"/>
                <a:cs typeface="Times New Roman" panose="02020603050405020304" pitchFamily="18" charset="0"/>
              </a:rPr>
              <a:t>Експертиза цінності документів з </a:t>
            </a:r>
          </a:p>
          <a:p>
            <a:pPr algn="ctr">
              <a:buNone/>
            </a:pPr>
            <a:r>
              <a:rPr lang="uk-UA" altLang="ru-RU" sz="3200" b="1" dirty="0">
                <a:latin typeface="Times New Roman" panose="02020603050405020304" pitchFamily="18" charset="0"/>
                <a:cs typeface="Times New Roman" panose="02020603050405020304" pitchFamily="18" charset="0"/>
              </a:rPr>
              <a:t>грифом «Для службового користування»</a:t>
            </a:r>
            <a:r>
              <a:rPr lang="uk-UA" altLang="ru-RU" sz="3200" dirty="0">
                <a:latin typeface="Times New Roman" panose="02020603050405020304" pitchFamily="18" charset="0"/>
                <a:cs typeface="Times New Roman" panose="02020603050405020304" pitchFamily="18" charset="0"/>
              </a:rPr>
              <a:t> </a:t>
            </a:r>
          </a:p>
          <a:p>
            <a:pPr algn="just">
              <a:buNone/>
            </a:pPr>
            <a:r>
              <a:rPr lang="uk-UA" altLang="ru-RU" sz="3200" dirty="0">
                <a:latin typeface="Times New Roman" panose="02020603050405020304" pitchFamily="18" charset="0"/>
                <a:cs typeface="Times New Roman" panose="02020603050405020304" pitchFamily="18" charset="0"/>
              </a:rPr>
              <a:t> здійснюється в порядку, визначеному постановою Кабінету Міністрів України  від 19 жовтня 2016 р.      № 736 «Про затвердження Типової інструкції про порядок ведення обліку, зберігання, використання і знищення документів та інших матеріальних носіїв інформації»</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626206"/>
      </p:ext>
    </p:extLst>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440267" y="585216"/>
            <a:ext cx="4931201" cy="5501260"/>
          </a:xfrm>
        </p:spPr>
        <p:txBody>
          <a:bodyPr/>
          <a:lstStyle/>
          <a:p>
            <a:pPr algn="ctr"/>
            <a:r>
              <a:rPr lang="uk-UA" altLang="en-US" dirty="0"/>
              <a:t>ОБКЛАДИНКА СПРАВИ (Титульний аркуш)</a:t>
            </a:r>
            <a:endParaRPr lang="en-US"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1735" y="256830"/>
            <a:ext cx="5063830" cy="6344339"/>
          </a:xfrm>
          <a:prstGeom prst="rect">
            <a:avLst/>
          </a:prstGeom>
        </p:spPr>
      </p:pic>
    </p:spTree>
    <p:extLst>
      <p:ext uri="{BB962C8B-B14F-4D97-AF65-F5344CB8AC3E}">
        <p14:creationId xmlns:p14="http://schemas.microsoft.com/office/powerpoint/2010/main" val="1080646774"/>
      </p:ext>
    </p:extLst>
  </p:cSld>
  <p:clrMapOvr>
    <a:masterClrMapping/>
  </p:clrMapOvr>
  <p:transition spd="slow">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8130" name="Rectangle 2"/>
          <p:cNvSpPr>
            <a:spLocks noGrp="1" noChangeArrowheads="1"/>
          </p:cNvSpPr>
          <p:nvPr>
            <p:ph type="title"/>
          </p:nvPr>
        </p:nvSpPr>
        <p:spPr>
          <a:xfrm>
            <a:off x="768485" y="-38165"/>
            <a:ext cx="10933888" cy="1499616"/>
          </a:xfrm>
        </p:spPr>
        <p:txBody>
          <a:bodyPr>
            <a:normAutofit/>
          </a:bodyPr>
          <a:lstStyle/>
          <a:p>
            <a:pPr algn="ctr"/>
            <a:r>
              <a:rPr lang="uk-UA" altLang="en-US" sz="3200" b="1" dirty="0">
                <a:latin typeface="Times New Roman" panose="02020603050405020304" pitchFamily="18" charset="0"/>
                <a:cs typeface="Times New Roman" panose="02020603050405020304" pitchFamily="18" charset="0"/>
              </a:rPr>
              <a:t>Послідовність розміщення </a:t>
            </a:r>
            <a:br>
              <a:rPr lang="uk-UA" altLang="en-US" sz="3200" b="1" dirty="0">
                <a:latin typeface="Times New Roman" panose="02020603050405020304" pitchFamily="18" charset="0"/>
                <a:cs typeface="Times New Roman" panose="02020603050405020304" pitchFamily="18" charset="0"/>
              </a:rPr>
            </a:br>
            <a:r>
              <a:rPr lang="uk-UA" altLang="en-US" sz="3200" b="1" dirty="0">
                <a:latin typeface="Times New Roman" panose="02020603050405020304" pitchFamily="18" charset="0"/>
                <a:cs typeface="Times New Roman" panose="02020603050405020304" pitchFamily="18" charset="0"/>
              </a:rPr>
              <a:t>елементів заголовка</a:t>
            </a:r>
          </a:p>
        </p:txBody>
      </p:sp>
      <p:sp>
        <p:nvSpPr>
          <p:cNvPr id="48132" name="AutoShape 4"/>
          <p:cNvSpPr>
            <a:spLocks noChangeArrowheads="1"/>
          </p:cNvSpPr>
          <p:nvPr/>
        </p:nvSpPr>
        <p:spPr bwMode="auto">
          <a:xfrm>
            <a:off x="2324100" y="1306166"/>
            <a:ext cx="7859949" cy="775415"/>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buClr>
                <a:schemeClr val="tx2"/>
              </a:buClr>
              <a:buSzPct val="70000"/>
              <a:buFont typeface="Wingdings" panose="05000000000000000000" pitchFamily="2" charset="2"/>
              <a:buNone/>
            </a:pPr>
            <a:r>
              <a:rPr lang="uk-UA" altLang="en-US" sz="2400" b="1" dirty="0">
                <a:latin typeface="Times New Roman" panose="02020603050405020304" pitchFamily="18" charset="0"/>
                <a:cs typeface="Times New Roman" panose="02020603050405020304" pitchFamily="18" charset="0"/>
              </a:rPr>
              <a:t>назви виду справи або виду документів</a:t>
            </a:r>
            <a:endParaRPr lang="uk-UA" altLang="en-US" sz="2400" dirty="0">
              <a:latin typeface="Times New Roman" panose="02020603050405020304" pitchFamily="18" charset="0"/>
              <a:cs typeface="Times New Roman" panose="02020603050405020304" pitchFamily="18" charset="0"/>
            </a:endParaRPr>
          </a:p>
        </p:txBody>
      </p:sp>
      <p:sp>
        <p:nvSpPr>
          <p:cNvPr id="48133" name="AutoShape 5"/>
          <p:cNvSpPr>
            <a:spLocks noChangeArrowheads="1"/>
          </p:cNvSpPr>
          <p:nvPr/>
        </p:nvSpPr>
        <p:spPr bwMode="auto">
          <a:xfrm>
            <a:off x="2324099" y="2370646"/>
            <a:ext cx="7859949" cy="7620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uk-UA" altLang="en-US" sz="2400" b="1" dirty="0">
                <a:latin typeface="Times New Roman" panose="02020603050405020304" pitchFamily="18" charset="0"/>
                <a:cs typeface="Times New Roman" panose="02020603050405020304" pitchFamily="18" charset="0"/>
              </a:rPr>
              <a:t>автора документів справи, адресат або кореспондент</a:t>
            </a:r>
          </a:p>
        </p:txBody>
      </p:sp>
      <p:sp>
        <p:nvSpPr>
          <p:cNvPr id="48134" name="AutoShape 6"/>
          <p:cNvSpPr>
            <a:spLocks noChangeArrowheads="1"/>
          </p:cNvSpPr>
          <p:nvPr/>
        </p:nvSpPr>
        <p:spPr bwMode="auto">
          <a:xfrm>
            <a:off x="2353246" y="3382918"/>
            <a:ext cx="7859949" cy="8382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buClr>
                <a:schemeClr val="tx2"/>
              </a:buClr>
              <a:buSzPct val="70000"/>
              <a:buFont typeface="Wingdings" panose="05000000000000000000" pitchFamily="2" charset="2"/>
              <a:buNone/>
            </a:pPr>
            <a:endParaRPr lang="uk-UA" altLang="en-US" sz="2400" b="1" i="1" dirty="0" smtClean="0"/>
          </a:p>
          <a:p>
            <a:pPr algn="ctr">
              <a:spcBef>
                <a:spcPct val="20000"/>
              </a:spcBef>
              <a:buClr>
                <a:schemeClr val="tx2"/>
              </a:buClr>
              <a:buSzPct val="70000"/>
              <a:buFont typeface="Wingdings" panose="05000000000000000000" pitchFamily="2" charset="2"/>
              <a:buNone/>
            </a:pPr>
            <a:r>
              <a:rPr lang="uk-UA" altLang="en-US" sz="2400" b="1" dirty="0" smtClean="0">
                <a:latin typeface="Times New Roman" panose="02020603050405020304" pitchFamily="18" charset="0"/>
                <a:cs typeface="Times New Roman" panose="02020603050405020304" pitchFamily="18" charset="0"/>
              </a:rPr>
              <a:t>короткий зміст документів справи, питання (предмет) </a:t>
            </a:r>
          </a:p>
          <a:p>
            <a:pPr algn="ctr"/>
            <a:endParaRPr lang="uk-UA" altLang="en-US" sz="2400" b="1" dirty="0"/>
          </a:p>
        </p:txBody>
      </p:sp>
      <p:sp>
        <p:nvSpPr>
          <p:cNvPr id="48135" name="AutoShape 7"/>
          <p:cNvSpPr>
            <a:spLocks noChangeArrowheads="1"/>
          </p:cNvSpPr>
          <p:nvPr/>
        </p:nvSpPr>
        <p:spPr bwMode="auto">
          <a:xfrm>
            <a:off x="2324099" y="4533618"/>
            <a:ext cx="7859949" cy="700051"/>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buClr>
                <a:schemeClr val="tx2"/>
              </a:buClr>
              <a:buSzPct val="70000"/>
              <a:buFont typeface="Wingdings" panose="05000000000000000000" pitchFamily="2" charset="2"/>
              <a:buNone/>
            </a:pPr>
            <a:endParaRPr lang="uk-UA" altLang="en-US" sz="2400" b="1" i="1" dirty="0"/>
          </a:p>
          <a:p>
            <a:pPr algn="ctr">
              <a:spcBef>
                <a:spcPct val="20000"/>
              </a:spcBef>
              <a:buClr>
                <a:schemeClr val="tx2"/>
              </a:buClr>
              <a:buSzPct val="70000"/>
              <a:buFont typeface="Wingdings" panose="05000000000000000000" pitchFamily="2" charset="2"/>
              <a:buNone/>
            </a:pPr>
            <a:r>
              <a:rPr lang="uk-UA" altLang="en-US" sz="2400" b="1" dirty="0" smtClean="0">
                <a:latin typeface="Times New Roman" panose="02020603050405020304" pitchFamily="18" charset="0"/>
                <a:cs typeface="Times New Roman" panose="02020603050405020304" pitchFamily="18" charset="0"/>
              </a:rPr>
              <a:t>назва регіону (територій) </a:t>
            </a:r>
            <a:endParaRPr lang="uk-UA" altLang="en-US" sz="2400" b="1" dirty="0">
              <a:latin typeface="Times New Roman" panose="02020603050405020304" pitchFamily="18" charset="0"/>
              <a:cs typeface="Times New Roman" panose="02020603050405020304" pitchFamily="18" charset="0"/>
            </a:endParaRPr>
          </a:p>
          <a:p>
            <a:pPr algn="ctr"/>
            <a:endParaRPr lang="uk-UA" altLang="en-US" sz="2400" dirty="0"/>
          </a:p>
        </p:txBody>
      </p:sp>
      <p:sp>
        <p:nvSpPr>
          <p:cNvPr id="48137" name="AutoShape 9"/>
          <p:cNvSpPr>
            <a:spLocks noChangeArrowheads="1"/>
          </p:cNvSpPr>
          <p:nvPr/>
        </p:nvSpPr>
        <p:spPr bwMode="auto">
          <a:xfrm>
            <a:off x="1140712" y="1456246"/>
            <a:ext cx="1066800" cy="1295400"/>
          </a:xfrm>
          <a:prstGeom prst="curvedRightArrow">
            <a:avLst>
              <a:gd name="adj1" fmla="val 24286"/>
              <a:gd name="adj2" fmla="val 48571"/>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8" name="AutoShape 10"/>
          <p:cNvSpPr>
            <a:spLocks noChangeArrowheads="1"/>
          </p:cNvSpPr>
          <p:nvPr/>
        </p:nvSpPr>
        <p:spPr bwMode="auto">
          <a:xfrm>
            <a:off x="10300635" y="2383943"/>
            <a:ext cx="685800" cy="1600200"/>
          </a:xfrm>
          <a:prstGeom prst="curvedLeftArrow">
            <a:avLst>
              <a:gd name="adj1" fmla="val 46667"/>
              <a:gd name="adj2" fmla="val 93333"/>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9" name="AutoShape 11"/>
          <p:cNvSpPr>
            <a:spLocks noChangeArrowheads="1"/>
          </p:cNvSpPr>
          <p:nvPr/>
        </p:nvSpPr>
        <p:spPr bwMode="auto">
          <a:xfrm>
            <a:off x="1275206" y="3653402"/>
            <a:ext cx="990600" cy="1219200"/>
          </a:xfrm>
          <a:prstGeom prst="curvedRightArrow">
            <a:avLst>
              <a:gd name="adj1" fmla="val 24615"/>
              <a:gd name="adj2" fmla="val 49231"/>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AutoShape 7"/>
          <p:cNvSpPr>
            <a:spLocks noChangeArrowheads="1"/>
          </p:cNvSpPr>
          <p:nvPr/>
        </p:nvSpPr>
        <p:spPr bwMode="auto">
          <a:xfrm>
            <a:off x="2305454" y="5598996"/>
            <a:ext cx="7859949" cy="682335"/>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buClr>
                <a:schemeClr val="tx2"/>
              </a:buClr>
              <a:buSzPct val="70000"/>
              <a:buFont typeface="Wingdings" panose="05000000000000000000" pitchFamily="2" charset="2"/>
              <a:buNone/>
            </a:pPr>
            <a:endParaRPr lang="uk-UA" altLang="en-US" sz="2400" b="1" i="1" dirty="0"/>
          </a:p>
          <a:p>
            <a:pPr algn="ctr">
              <a:spcBef>
                <a:spcPct val="20000"/>
              </a:spcBef>
              <a:buClr>
                <a:schemeClr val="tx2"/>
              </a:buClr>
              <a:buSzPct val="70000"/>
              <a:buFont typeface="Wingdings" panose="05000000000000000000" pitchFamily="2" charset="2"/>
              <a:buNone/>
            </a:pPr>
            <a:r>
              <a:rPr lang="uk-UA" altLang="en-US" sz="2400" b="1" dirty="0" smtClean="0">
                <a:latin typeface="Times New Roman" panose="02020603050405020304" pitchFamily="18" charset="0"/>
                <a:cs typeface="Times New Roman" panose="02020603050405020304" pitchFamily="18" charset="0"/>
              </a:rPr>
              <a:t>дати (за потреби)</a:t>
            </a:r>
            <a:endParaRPr lang="uk-UA" altLang="en-US" sz="2400" b="1" dirty="0">
              <a:latin typeface="Times New Roman" panose="02020603050405020304" pitchFamily="18" charset="0"/>
              <a:cs typeface="Times New Roman" panose="02020603050405020304" pitchFamily="18" charset="0"/>
            </a:endParaRPr>
          </a:p>
          <a:p>
            <a:pPr algn="ctr"/>
            <a:endParaRPr lang="uk-UA" altLang="en-US" sz="2400" dirty="0"/>
          </a:p>
        </p:txBody>
      </p:sp>
      <p:sp>
        <p:nvSpPr>
          <p:cNvPr id="13" name="AutoShape 10"/>
          <p:cNvSpPr>
            <a:spLocks noChangeArrowheads="1"/>
          </p:cNvSpPr>
          <p:nvPr/>
        </p:nvSpPr>
        <p:spPr bwMode="auto">
          <a:xfrm>
            <a:off x="10271420" y="4533618"/>
            <a:ext cx="685800" cy="1600200"/>
          </a:xfrm>
          <a:prstGeom prst="curvedLeftArrow">
            <a:avLst>
              <a:gd name="adj1" fmla="val 46667"/>
              <a:gd name="adj2" fmla="val 93333"/>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900949171"/>
      </p:ext>
    </p:extLst>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Заголовок 6"/>
          <p:cNvSpPr>
            <a:spLocks noGrp="1"/>
          </p:cNvSpPr>
          <p:nvPr>
            <p:ph type="title"/>
          </p:nvPr>
        </p:nvSpPr>
        <p:spPr>
          <a:xfrm>
            <a:off x="1235964" y="0"/>
            <a:ext cx="9720072" cy="1499616"/>
          </a:xfrm>
        </p:spPr>
        <p:txBody>
          <a:bodyPr>
            <a:normAutofit/>
          </a:bodyPr>
          <a:lstStyle/>
          <a:p>
            <a:pPr algn="ctr"/>
            <a:r>
              <a:rPr lang="ru-RU" sz="3600" b="1" dirty="0">
                <a:latin typeface="Times New Roman" panose="02020603050405020304" pitchFamily="18" charset="0"/>
                <a:cs typeface="Times New Roman" panose="02020603050405020304" pitchFamily="18" charset="0"/>
              </a:rPr>
              <a:t/>
            </a:r>
            <a:br>
              <a:rPr lang="ru-RU" sz="3600" b="1" dirty="0">
                <a:latin typeface="Times New Roman" panose="02020603050405020304" pitchFamily="18" charset="0"/>
                <a:cs typeface="Times New Roman" panose="02020603050405020304" pitchFamily="18" charset="0"/>
              </a:rPr>
            </a:br>
            <a:r>
              <a:rPr lang="ru-RU" sz="3600" b="1" dirty="0" smtClean="0">
                <a:latin typeface="Times New Roman" panose="02020603050405020304" pitchFamily="18" charset="0"/>
                <a:cs typeface="Times New Roman" panose="02020603050405020304" pitchFamily="18" charset="0"/>
              </a:rPr>
              <a:t>заголовки </a:t>
            </a:r>
            <a:r>
              <a:rPr lang="ru-RU" sz="3600" b="1" dirty="0">
                <a:latin typeface="Times New Roman" panose="02020603050405020304" pitchFamily="18" charset="0"/>
                <a:cs typeface="Times New Roman" panose="02020603050405020304" pitchFamily="18" charset="0"/>
              </a:rPr>
              <a:t>справ</a:t>
            </a:r>
            <a:endParaRPr lang="en-US" sz="3600" b="1" dirty="0">
              <a:latin typeface="Times New Roman" panose="02020603050405020304" pitchFamily="18" charset="0"/>
              <a:cs typeface="Times New Roman" panose="02020603050405020304" pitchFamily="18" charset="0"/>
            </a:endParaRPr>
          </a:p>
        </p:txBody>
      </p:sp>
      <p:sp>
        <p:nvSpPr>
          <p:cNvPr id="5" name="Объект 7"/>
          <p:cNvSpPr txBox="1">
            <a:spLocks/>
          </p:cNvSpPr>
          <p:nvPr/>
        </p:nvSpPr>
        <p:spPr>
          <a:xfrm>
            <a:off x="6908292" y="1097280"/>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128016" lvl="1" indent="0" algn="just">
              <a:buFont typeface="Wingdings 3" pitchFamily="18" charset="2"/>
              <a:buNone/>
            </a:pPr>
            <a:endParaRPr lang="en-US" sz="3200" dirty="0">
              <a:latin typeface="Times New Roman" panose="02020603050405020304" pitchFamily="18" charset="0"/>
              <a:cs typeface="Times New Roman" panose="02020603050405020304" pitchFamily="18" charset="0"/>
            </a:endParaRPr>
          </a:p>
        </p:txBody>
      </p:sp>
      <p:sp>
        <p:nvSpPr>
          <p:cNvPr id="4" name="Багетная рамка 3"/>
          <p:cNvSpPr/>
          <p:nvPr/>
        </p:nvSpPr>
        <p:spPr>
          <a:xfrm>
            <a:off x="534639" y="1329135"/>
            <a:ext cx="3874576" cy="5133659"/>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016" lvl="1" indent="0" algn="just">
              <a:buNone/>
            </a:pPr>
            <a:r>
              <a:rPr lang="ru-RU" sz="3200" b="1" dirty="0">
                <a:solidFill>
                  <a:schemeClr val="tx1"/>
                </a:solidFill>
                <a:latin typeface="Times New Roman" panose="02020603050405020304" pitchFamily="18" charset="0"/>
                <a:cs typeface="Times New Roman" panose="02020603050405020304" pitchFamily="18" charset="0"/>
              </a:rPr>
              <a:t>чітко, у </a:t>
            </a:r>
            <a:r>
              <a:rPr lang="ru-RU" sz="3200" b="1" dirty="0" err="1">
                <a:solidFill>
                  <a:schemeClr val="tx1"/>
                </a:solidFill>
                <a:latin typeface="Times New Roman" panose="02020603050405020304" pitchFamily="18" charset="0"/>
                <a:cs typeface="Times New Roman" panose="02020603050405020304" pitchFamily="18" charset="0"/>
              </a:rPr>
              <a:t>стислій</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узагальненій</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формі</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відображає</a:t>
            </a:r>
            <a:r>
              <a:rPr lang="ru-RU" sz="3200" b="1" dirty="0">
                <a:solidFill>
                  <a:schemeClr val="tx1"/>
                </a:solidFill>
                <a:latin typeface="Times New Roman" panose="02020603050405020304" pitchFamily="18" charset="0"/>
                <a:cs typeface="Times New Roman" panose="02020603050405020304" pitchFamily="18" charset="0"/>
              </a:rPr>
              <a:t> склад і </a:t>
            </a:r>
            <a:r>
              <a:rPr lang="ru-RU" sz="3200" b="1" dirty="0" err="1">
                <a:solidFill>
                  <a:schemeClr val="tx1"/>
                </a:solidFill>
                <a:latin typeface="Times New Roman" panose="02020603050405020304" pitchFamily="18" charset="0"/>
                <a:cs typeface="Times New Roman" panose="02020603050405020304" pitchFamily="18" charset="0"/>
              </a:rPr>
              <a:t>зміст</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документів</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smtClean="0">
                <a:solidFill>
                  <a:schemeClr val="tx1"/>
                </a:solidFill>
                <a:latin typeface="Times New Roman" panose="02020603050405020304" pitchFamily="18" charset="0"/>
                <a:cs typeface="Times New Roman" panose="02020603050405020304" pitchFamily="18" charset="0"/>
              </a:rPr>
              <a:t>справи</a:t>
            </a:r>
            <a:endParaRPr lang="ru-RU" sz="3200" b="1" dirty="0">
              <a:solidFill>
                <a:schemeClr val="tx1"/>
              </a:solidFill>
              <a:latin typeface="Times New Roman" panose="02020603050405020304" pitchFamily="18" charset="0"/>
              <a:cs typeface="Times New Roman" panose="02020603050405020304" pitchFamily="18" charset="0"/>
            </a:endParaRPr>
          </a:p>
        </p:txBody>
      </p:sp>
      <p:sp>
        <p:nvSpPr>
          <p:cNvPr id="9" name="Багетная рамка 8"/>
          <p:cNvSpPr/>
          <p:nvPr/>
        </p:nvSpPr>
        <p:spPr>
          <a:xfrm>
            <a:off x="4690109" y="1329135"/>
            <a:ext cx="6967252" cy="5133659"/>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3200" b="1" dirty="0">
                <a:solidFill>
                  <a:schemeClr val="tx1"/>
                </a:solidFill>
                <a:latin typeface="Times New Roman" panose="02020603050405020304" pitchFamily="18" charset="0"/>
                <a:cs typeface="Times New Roman" panose="02020603050405020304" pitchFamily="18" charset="0"/>
              </a:rPr>
              <a:t>Не </a:t>
            </a:r>
            <a:r>
              <a:rPr lang="ru-RU" sz="3200" b="1" dirty="0" err="1">
                <a:solidFill>
                  <a:schemeClr val="tx1"/>
                </a:solidFill>
                <a:latin typeface="Times New Roman" panose="02020603050405020304" pitchFamily="18" charset="0"/>
                <a:cs typeface="Times New Roman" panose="02020603050405020304" pitchFamily="18" charset="0"/>
              </a:rPr>
              <a:t>дозволяється</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вживання</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smtClean="0">
                <a:solidFill>
                  <a:schemeClr val="tx1"/>
                </a:solidFill>
                <a:latin typeface="Times New Roman" panose="02020603050405020304" pitchFamily="18" charset="0"/>
                <a:cs typeface="Times New Roman" panose="02020603050405020304" pitchFamily="18" charset="0"/>
              </a:rPr>
              <a:t>в заголовках справ </a:t>
            </a:r>
            <a:r>
              <a:rPr lang="ru-RU" sz="3200" b="1" dirty="0" err="1" smtClean="0">
                <a:solidFill>
                  <a:schemeClr val="tx1"/>
                </a:solidFill>
                <a:latin typeface="Times New Roman" panose="02020603050405020304" pitchFamily="18" charset="0"/>
                <a:cs typeface="Times New Roman" panose="02020603050405020304" pitchFamily="18" charset="0"/>
              </a:rPr>
              <a:t>неконкретних</a:t>
            </a:r>
            <a:r>
              <a:rPr lang="ru-RU" sz="3200" b="1" dirty="0" smtClean="0">
                <a:solidFill>
                  <a:schemeClr val="tx1"/>
                </a:solidFill>
                <a:latin typeface="Times New Roman" panose="02020603050405020304" pitchFamily="18" charset="0"/>
                <a:cs typeface="Times New Roman" panose="02020603050405020304" pitchFamily="18" charset="0"/>
              </a:rPr>
              <a:t> </a:t>
            </a:r>
            <a:r>
              <a:rPr lang="ru-RU" sz="3200" b="1" dirty="0" err="1" smtClean="0">
                <a:solidFill>
                  <a:schemeClr val="tx1"/>
                </a:solidFill>
                <a:latin typeface="Times New Roman" panose="02020603050405020304" pitchFamily="18" charset="0"/>
                <a:cs typeface="Times New Roman" panose="02020603050405020304" pitchFamily="18" charset="0"/>
              </a:rPr>
              <a:t>формулювань</a:t>
            </a:r>
            <a:r>
              <a:rPr lang="ru-RU" sz="3200" b="1" dirty="0" smtClean="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матеріали</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загальне</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листування</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вхідна</a:t>
            </a:r>
            <a:r>
              <a:rPr lang="ru-RU" sz="3200" b="1" dirty="0">
                <a:solidFill>
                  <a:schemeClr val="tx1"/>
                </a:solidFill>
                <a:latin typeface="Times New Roman" panose="02020603050405020304" pitchFamily="18" charset="0"/>
                <a:cs typeface="Times New Roman" panose="02020603050405020304" pitchFamily="18" charset="0"/>
              </a:rPr>
              <a:t>/</a:t>
            </a:r>
            <a:r>
              <a:rPr lang="ru-RU" sz="3200" b="1" dirty="0" err="1">
                <a:solidFill>
                  <a:schemeClr val="tx1"/>
                </a:solidFill>
                <a:latin typeface="Times New Roman" panose="02020603050405020304" pitchFamily="18" charset="0"/>
                <a:cs typeface="Times New Roman" panose="02020603050405020304" pitchFamily="18" charset="0"/>
              </a:rPr>
              <a:t>вихідна</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кореспонденція</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фінансова</a:t>
            </a:r>
            <a:r>
              <a:rPr lang="ru-RU" sz="3200" b="1" dirty="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документація</a:t>
            </a:r>
            <a:r>
              <a:rPr lang="ru-RU" sz="3200" b="1" dirty="0" smtClean="0">
                <a:solidFill>
                  <a:schemeClr val="tx1"/>
                </a:solidFill>
                <a:latin typeface="Times New Roman" panose="02020603050405020304" pitchFamily="18" charset="0"/>
                <a:cs typeface="Times New Roman" panose="02020603050405020304" pitchFamily="18" charset="0"/>
              </a:rPr>
              <a:t>», «</a:t>
            </a:r>
            <a:r>
              <a:rPr lang="ru-RU" sz="3200" b="1" dirty="0" err="1" smtClean="0">
                <a:solidFill>
                  <a:schemeClr val="tx1"/>
                </a:solidFill>
                <a:latin typeface="Times New Roman" panose="02020603050405020304" pitchFamily="18" charset="0"/>
                <a:cs typeface="Times New Roman" panose="02020603050405020304" pitchFamily="18" charset="0"/>
              </a:rPr>
              <a:t>різні</a:t>
            </a:r>
            <a:r>
              <a:rPr lang="ru-RU" sz="3200" b="1" dirty="0" smtClean="0">
                <a:solidFill>
                  <a:schemeClr val="tx1"/>
                </a:solidFill>
                <a:latin typeface="Times New Roman" panose="02020603050405020304" pitchFamily="18" charset="0"/>
                <a:cs typeface="Times New Roman" panose="02020603050405020304" pitchFamily="18" charset="0"/>
              </a:rPr>
              <a:t> </a:t>
            </a:r>
            <a:r>
              <a:rPr lang="ru-RU" sz="3200" b="1" dirty="0" err="1" smtClean="0">
                <a:solidFill>
                  <a:schemeClr val="tx1"/>
                </a:solidFill>
                <a:latin typeface="Times New Roman" panose="02020603050405020304" pitchFamily="18" charset="0"/>
                <a:cs typeface="Times New Roman" panose="02020603050405020304" pitchFamily="18" charset="0"/>
              </a:rPr>
              <a:t>матеріали</a:t>
            </a:r>
            <a:r>
              <a:rPr lang="ru-RU" sz="3200" b="1" dirty="0" smtClean="0">
                <a:solidFill>
                  <a:schemeClr val="tx1"/>
                </a:solidFill>
                <a:latin typeface="Times New Roman" panose="02020603050405020304" pitchFamily="18" charset="0"/>
                <a:cs typeface="Times New Roman" panose="02020603050405020304" pitchFamily="18" charset="0"/>
              </a:rPr>
              <a:t>» </a:t>
            </a:r>
            <a:r>
              <a:rPr lang="ru-RU" sz="3200" b="1" dirty="0" err="1">
                <a:solidFill>
                  <a:schemeClr val="tx1"/>
                </a:solidFill>
                <a:latin typeface="Times New Roman" panose="02020603050405020304" pitchFamily="18" charset="0"/>
                <a:cs typeface="Times New Roman" panose="02020603050405020304" pitchFamily="18" charset="0"/>
              </a:rPr>
              <a:t>тощо</a:t>
            </a:r>
            <a:endParaRPr lang="en-US"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713558"/>
      </p:ext>
    </p:extLst>
  </p:cSld>
  <p:clrMapOvr>
    <a:masterClrMapping/>
  </p:clrMapOvr>
  <p:transition spd="slow">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0" y="199696"/>
            <a:ext cx="12192000" cy="884890"/>
          </a:xfrm>
        </p:spPr>
        <p:txBody>
          <a:bodyPr>
            <a:normAutofit fontScale="90000"/>
          </a:bodyPr>
          <a:lstStyle/>
          <a:p>
            <a:pPr algn="ctr"/>
            <a:r>
              <a:rPr lang="uk-UA" sz="3600" b="1" dirty="0">
                <a:latin typeface="Times New Roman" panose="02020603050405020304" pitchFamily="18" charset="0"/>
                <a:cs typeface="Times New Roman" panose="02020603050405020304" pitchFamily="18" charset="0"/>
              </a:rPr>
              <a:t>Особливості складання </a:t>
            </a:r>
            <a:br>
              <a:rPr lang="uk-UA" sz="3600" b="1" dirty="0">
                <a:latin typeface="Times New Roman" panose="02020603050405020304" pitchFamily="18" charset="0"/>
                <a:cs typeface="Times New Roman" panose="02020603050405020304" pitchFamily="18" charset="0"/>
              </a:rPr>
            </a:br>
            <a:r>
              <a:rPr lang="uk-UA" sz="3600" b="1" dirty="0">
                <a:latin typeface="Times New Roman" panose="02020603050405020304" pitchFamily="18" charset="0"/>
                <a:cs typeface="Times New Roman" panose="02020603050405020304" pitchFamily="18" charset="0"/>
              </a:rPr>
              <a:t>заголовків справ </a:t>
            </a:r>
            <a:endParaRPr lang="en-US"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58306" y="1273773"/>
            <a:ext cx="10590698" cy="4023360"/>
          </a:xfrm>
        </p:spPr>
        <p:txBody>
          <a:bodyPr>
            <a:noAutofit/>
          </a:bodyPr>
          <a:lstStyle/>
          <a:p>
            <a:r>
              <a:rPr lang="ru-RU" sz="2400" dirty="0">
                <a:latin typeface="Times New Roman" panose="02020603050405020304" pitchFamily="18" charset="0"/>
                <a:cs typeface="Times New Roman" panose="02020603050405020304" pitchFamily="18" charset="0"/>
              </a:rPr>
              <a:t>у заголовках справ,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містять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документи</a:t>
            </a:r>
            <a:r>
              <a:rPr lang="ru-RU" sz="2400" dirty="0">
                <a:latin typeface="Times New Roman" panose="02020603050405020304" pitchFamily="18" charset="0"/>
                <a:cs typeface="Times New Roman" panose="02020603050405020304" pitchFamily="18" charset="0"/>
              </a:rPr>
              <a:t> з одного </a:t>
            </a:r>
            <a:r>
              <a:rPr lang="ru-RU" sz="2400" dirty="0" err="1">
                <a:latin typeface="Times New Roman" panose="02020603050405020304" pitchFamily="18" charset="0"/>
                <a:cs typeface="Times New Roman" panose="02020603050405020304" pitchFamily="18" charset="0"/>
              </a:rPr>
              <a:t>питання</a:t>
            </a:r>
            <a:r>
              <a:rPr lang="ru-RU" sz="2400" dirty="0">
                <a:latin typeface="Times New Roman" panose="02020603050405020304" pitchFamily="18" charset="0"/>
                <a:cs typeface="Times New Roman" panose="02020603050405020304" pitchFamily="18" charset="0"/>
              </a:rPr>
              <a:t>, але не </a:t>
            </a:r>
            <a:r>
              <a:rPr lang="ru-RU" sz="2400" dirty="0" err="1">
                <a:latin typeface="Times New Roman" panose="02020603050405020304" pitchFamily="18" charset="0"/>
                <a:cs typeface="Times New Roman" panose="02020603050405020304" pitchFamily="18" charset="0"/>
              </a:rPr>
              <a:t>пов'язаних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послідовністю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ведення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діловодства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вживається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термін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документи</a:t>
            </a:r>
            <a:r>
              <a:rPr lang="ru-RU" sz="2400" dirty="0">
                <a:latin typeface="Times New Roman" panose="02020603050405020304" pitchFamily="18" charset="0"/>
                <a:cs typeface="Times New Roman" panose="02020603050405020304" pitchFamily="18" charset="0"/>
              </a:rPr>
              <a:t>", а </a:t>
            </a:r>
            <a:r>
              <a:rPr lang="ru-RU" sz="2400" dirty="0" err="1">
                <a:latin typeface="Times New Roman" panose="02020603050405020304" pitchFamily="18" charset="0"/>
                <a:cs typeface="Times New Roman" panose="02020603050405020304" pitchFamily="18" charset="0"/>
              </a:rPr>
              <a:t>після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нього</a:t>
            </a:r>
            <a:r>
              <a:rPr lang="ru-RU" sz="2400" dirty="0">
                <a:latin typeface="Times New Roman" panose="02020603050405020304" pitchFamily="18" charset="0"/>
                <a:cs typeface="Times New Roman" panose="02020603050405020304" pitchFamily="18" charset="0"/>
              </a:rPr>
              <a:t> в дужках </a:t>
            </a:r>
            <a:r>
              <a:rPr lang="ru-RU" sz="2400" dirty="0" err="1">
                <a:latin typeface="Times New Roman" panose="02020603050405020304" pitchFamily="18" charset="0"/>
                <a:cs typeface="Times New Roman" panose="02020603050405020304" pitchFamily="18" charset="0"/>
              </a:rPr>
              <a:t>наводяться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основні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справи</a:t>
            </a:r>
            <a:r>
              <a:rPr lang="ru-RU" sz="2400" dirty="0">
                <a:latin typeface="Times New Roman" panose="02020603050405020304" pitchFamily="18" charset="0"/>
                <a:cs typeface="Times New Roman" panose="02020603050405020304" pitchFamily="18" charset="0"/>
              </a:rPr>
              <a:t>. </a:t>
            </a:r>
          </a:p>
          <a:p>
            <a:r>
              <a:rPr lang="ru-RU" sz="2400" dirty="0">
                <a:solidFill>
                  <a:schemeClr val="accent2">
                    <a:lumMod val="50000"/>
                  </a:schemeClr>
                </a:solidFill>
                <a:latin typeface="Times New Roman" panose="02020603050405020304" pitchFamily="18" charset="0"/>
                <a:cs typeface="Times New Roman" panose="02020603050405020304" pitchFamily="18" charset="0"/>
              </a:rPr>
              <a:t>Приклад: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Документи</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доповідні</a:t>
            </a:r>
            <a:r>
              <a:rPr lang="ru-RU" sz="2400" dirty="0">
                <a:solidFill>
                  <a:schemeClr val="accent2">
                    <a:lumMod val="50000"/>
                  </a:schemeClr>
                </a:solidFill>
                <a:latin typeface="Times New Roman" panose="02020603050405020304" pitchFamily="18" charset="0"/>
                <a:cs typeface="Times New Roman" panose="02020603050405020304" pitchFamily="18" charset="0"/>
              </a:rPr>
              <a:t> записки,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звіти</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довідки</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листування</a:t>
            </a:r>
            <a:r>
              <a:rPr lang="ru-RU" sz="2400" dirty="0">
                <a:solidFill>
                  <a:schemeClr val="accent2">
                    <a:lumMod val="50000"/>
                  </a:schemeClr>
                </a:solidFill>
                <a:latin typeface="Times New Roman" panose="02020603050405020304" pitchFamily="18" charset="0"/>
                <a:cs typeface="Times New Roman" panose="02020603050405020304" pitchFamily="18" charset="0"/>
              </a:rPr>
              <a:t>) про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врахування</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пропозицій</a:t>
            </a:r>
            <a:r>
              <a:rPr lang="ru-RU" sz="2400" dirty="0">
                <a:solidFill>
                  <a:schemeClr val="accent2">
                    <a:lumMod val="50000"/>
                  </a:schemeClr>
                </a:solidFill>
                <a:latin typeface="Times New Roman" panose="02020603050405020304" pitchFamily="18" charset="0"/>
                <a:cs typeface="Times New Roman" panose="02020603050405020304" pitchFamily="18" charset="0"/>
              </a:rPr>
              <a:t> за результатами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перевірок</a:t>
            </a:r>
            <a:r>
              <a:rPr lang="ru-RU" sz="2400" dirty="0">
                <a:solidFill>
                  <a:schemeClr val="accent2">
                    <a:lumMod val="50000"/>
                  </a:schemeClr>
                </a:solidFill>
                <a:latin typeface="Times New Roman" panose="02020603050405020304" pitchFamily="18" charset="0"/>
                <a:cs typeface="Times New Roman" panose="02020603050405020304" pitchFamily="18" charset="0"/>
              </a:rPr>
              <a:t> та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критичних</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виступів</a:t>
            </a:r>
            <a:r>
              <a:rPr lang="ru-RU" sz="2400" dirty="0">
                <a:solidFill>
                  <a:schemeClr val="accent2">
                    <a:lumMod val="50000"/>
                  </a:schemeClr>
                </a:solidFill>
                <a:latin typeface="Times New Roman" panose="02020603050405020304" pitchFamily="18" charset="0"/>
                <a:cs typeface="Times New Roman" panose="02020603050405020304" pitchFamily="18" charset="0"/>
              </a:rPr>
              <a:t> у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засобах</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масової</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інформації</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p>
          <a:p>
            <a:r>
              <a:rPr lang="ru-RU" sz="2400" dirty="0">
                <a:latin typeface="Times New Roman" panose="02020603050405020304" pitchFamily="18" charset="0"/>
                <a:cs typeface="Times New Roman" panose="02020603050405020304" pitchFamily="18" charset="0"/>
              </a:rPr>
              <a:t>- у заголовках справ,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містять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листування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зазначаються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кореспондент</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стислий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зміст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p>
          <a:p>
            <a:r>
              <a:rPr lang="ru-RU" sz="2400" dirty="0">
                <a:solidFill>
                  <a:schemeClr val="accent2">
                    <a:lumMod val="50000"/>
                  </a:schemeClr>
                </a:solidFill>
                <a:latin typeface="Times New Roman" panose="02020603050405020304" pitchFamily="18" charset="0"/>
                <a:cs typeface="Times New Roman" panose="02020603050405020304" pitchFamily="18" charset="0"/>
              </a:rPr>
              <a:t>Приклад: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Листування</a:t>
            </a:r>
            <a:r>
              <a:rPr lang="ru-RU" sz="2400" dirty="0">
                <a:solidFill>
                  <a:schemeClr val="accent2">
                    <a:lumMod val="50000"/>
                  </a:schemeClr>
                </a:solidFill>
                <a:latin typeface="Times New Roman" panose="02020603050405020304" pitchFamily="18" charset="0"/>
                <a:cs typeface="Times New Roman" panose="02020603050405020304" pitchFamily="18" charset="0"/>
              </a:rPr>
              <a:t> з Державною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архівною</a:t>
            </a:r>
            <a:r>
              <a:rPr lang="ru-RU" sz="2400" dirty="0">
                <a:solidFill>
                  <a:schemeClr val="accent2">
                    <a:lumMod val="50000"/>
                  </a:schemeClr>
                </a:solidFill>
                <a:latin typeface="Times New Roman" panose="02020603050405020304" pitchFamily="18" charset="0"/>
                <a:cs typeface="Times New Roman" panose="02020603050405020304" pitchFamily="18" charset="0"/>
              </a:rPr>
              <a:t> службою про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комплектування</a:t>
            </a:r>
            <a:r>
              <a:rPr lang="ru-RU" sz="2400" dirty="0">
                <a:solidFill>
                  <a:schemeClr val="accent2">
                    <a:lumMod val="50000"/>
                  </a:schemeClr>
                </a:solidFill>
                <a:latin typeface="Times New Roman" panose="02020603050405020304" pitchFamily="18" charset="0"/>
                <a:cs typeface="Times New Roman" panose="02020603050405020304" pitchFamily="18" charset="0"/>
              </a:rPr>
              <a:t> </a:t>
            </a:r>
            <a:r>
              <a:rPr lang="ru-RU" sz="2400" dirty="0" err="1">
                <a:solidFill>
                  <a:schemeClr val="accent2">
                    <a:lumMod val="50000"/>
                  </a:schemeClr>
                </a:solidFill>
                <a:latin typeface="Times New Roman" panose="02020603050405020304" pitchFamily="18" charset="0"/>
                <a:cs typeface="Times New Roman" panose="02020603050405020304" pitchFamily="18" charset="0"/>
              </a:rPr>
              <a:t>архівними</a:t>
            </a:r>
            <a:r>
              <a:rPr lang="ru-RU" sz="2400" dirty="0">
                <a:solidFill>
                  <a:schemeClr val="accent2">
                    <a:lumMod val="50000"/>
                  </a:schemeClr>
                </a:solidFill>
                <a:latin typeface="Times New Roman" panose="02020603050405020304" pitchFamily="18" charset="0"/>
                <a:cs typeface="Times New Roman" panose="02020603050405020304" pitchFamily="18" charset="0"/>
              </a:rPr>
              <a:t> документами" </a:t>
            </a:r>
          </a:p>
          <a:p>
            <a:r>
              <a:rPr lang="ru-RU" sz="2400" dirty="0">
                <a:latin typeface="Times New Roman" panose="02020603050405020304" pitchFamily="18" charset="0"/>
                <a:cs typeface="Times New Roman" panose="02020603050405020304" pitchFamily="18" charset="0"/>
              </a:rPr>
              <a:t>- у заголовках справ,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містять</a:t>
            </a:r>
            <a:r>
              <a:rPr lang="ru-RU" sz="2400" dirty="0">
                <a:latin typeface="Times New Roman" panose="02020603050405020304" pitchFamily="18" charset="0"/>
                <a:cs typeface="Times New Roman" panose="02020603050405020304" pitchFamily="18" charset="0"/>
              </a:rPr>
              <a:t> планово-</a:t>
            </a:r>
            <a:r>
              <a:rPr lang="ru-RU" sz="2400" dirty="0" err="1">
                <a:latin typeface="Times New Roman" panose="02020603050405020304" pitchFamily="18" charset="0"/>
                <a:cs typeface="Times New Roman" panose="02020603050405020304" pitchFamily="18" charset="0"/>
              </a:rPr>
              <a:t>звітну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документація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зазначається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період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місяць</a:t>
            </a:r>
            <a:r>
              <a:rPr lang="ru-RU" sz="2400" dirty="0">
                <a:latin typeface="Times New Roman" panose="02020603050405020304" pitchFamily="18" charset="0"/>
                <a:cs typeface="Times New Roman" panose="02020603050405020304" pitchFamily="18" charset="0"/>
              </a:rPr>
              <a:t>, квартал, </a:t>
            </a:r>
            <a:r>
              <a:rPr lang="ru-RU" sz="2400" dirty="0" err="1">
                <a:latin typeface="Times New Roman" panose="02020603050405020304" pitchFamily="18" charset="0"/>
                <a:cs typeface="Times New Roman" panose="02020603050405020304" pitchFamily="18" charset="0"/>
              </a:rPr>
              <a:t>півріччя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рік</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якому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планується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створення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або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період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їх</a:t>
            </a:r>
            <a:r>
              <a:rPr lang="ru-RU" sz="2400" dirty="0">
                <a:latin typeface="Times New Roman" panose="02020603050405020304" pitchFamily="18" charset="0"/>
                <a:cs typeface="Times New Roman" panose="02020603050405020304" pitchFamily="18" charset="0"/>
              </a:rPr>
              <a:t> фактичного </a:t>
            </a:r>
            <a:r>
              <a:rPr lang="ru-RU" sz="2400" dirty="0" err="1">
                <a:latin typeface="Times New Roman" panose="02020603050405020304" pitchFamily="18" charset="0"/>
                <a:cs typeface="Times New Roman" panose="02020603050405020304" pitchFamily="18" charset="0"/>
              </a:rPr>
              <a:t>виконання</a:t>
            </a:r>
            <a:r>
              <a:rPr lang="ru-RU"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5425257"/>
      </p:ext>
    </p:extLst>
  </p:cSld>
  <p:clrMapOvr>
    <a:masterClrMapping/>
  </p:clrMapOvr>
  <p:transition spd="slow">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a:extLst>
              <a:ext uri="{FF2B5EF4-FFF2-40B4-BE49-F238E27FC236}">
                <a16:creationId xmlns:a16="http://schemas.microsoft.com/office/drawing/2014/main" xmlns="" id="{A2BBEC91-3014-61C6-BA08-D50E4D808903}"/>
              </a:ext>
            </a:extLst>
          </p:cNvPr>
          <p:cNvSpPr>
            <a:spLocks noGrp="1"/>
          </p:cNvSpPr>
          <p:nvPr>
            <p:ph idx="1"/>
          </p:nvPr>
        </p:nvSpPr>
        <p:spPr>
          <a:xfrm>
            <a:off x="1235963" y="2071315"/>
            <a:ext cx="9720073" cy="4023360"/>
          </a:xfrm>
        </p:spPr>
        <p:txBody>
          <a:bodyPr>
            <a:noAutofit/>
          </a:bodyPr>
          <a:lstStyle/>
          <a:p>
            <a:pPr marL="128016" lvl="1" indent="0" algn="just">
              <a:buNone/>
            </a:pPr>
            <a:r>
              <a:rPr lang="ru-RU" sz="24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Термін</a:t>
            </a:r>
            <a:r>
              <a:rPr lang="ru-RU" sz="3600" dirty="0" smtClean="0">
                <a:latin typeface="Times New Roman" panose="02020603050405020304" pitchFamily="18" charset="0"/>
                <a:cs typeface="Times New Roman" panose="02020603050405020304" pitchFamily="18" charset="0"/>
              </a:rPr>
              <a:t> </a:t>
            </a:r>
            <a:r>
              <a:rPr lang="ru-RU" sz="3600" dirty="0">
                <a:solidFill>
                  <a:srgbClr val="C00000"/>
                </a:solidFill>
                <a:latin typeface="Times New Roman" panose="02020603050405020304" pitchFamily="18" charset="0"/>
                <a:cs typeface="Times New Roman" panose="02020603050405020304" pitchFamily="18" charset="0"/>
              </a:rPr>
              <a:t>«</a:t>
            </a:r>
            <a:r>
              <a:rPr lang="ru-RU" sz="3600" dirty="0" err="1">
                <a:solidFill>
                  <a:srgbClr val="C00000"/>
                </a:solidFill>
                <a:latin typeface="Times New Roman" panose="02020603050405020304" pitchFamily="18" charset="0"/>
                <a:cs typeface="Times New Roman" panose="02020603050405020304" pitchFamily="18" charset="0"/>
              </a:rPr>
              <a:t>Матеріали</a:t>
            </a:r>
            <a:r>
              <a:rPr lang="ru-RU" sz="3600" dirty="0">
                <a:solidFill>
                  <a:srgbClr val="C00000"/>
                </a:solidFill>
                <a:latin typeface="Times New Roman" panose="02020603050405020304" pitchFamily="18" charset="0"/>
                <a:cs typeface="Times New Roman" panose="02020603050405020304" pitchFamily="18" charset="0"/>
              </a:rPr>
              <a:t>», «</a:t>
            </a:r>
            <a:r>
              <a:rPr lang="ru-RU" sz="3600" dirty="0" err="1">
                <a:solidFill>
                  <a:srgbClr val="C00000"/>
                </a:solidFill>
                <a:latin typeface="Times New Roman" panose="02020603050405020304" pitchFamily="18" charset="0"/>
                <a:cs typeface="Times New Roman" panose="02020603050405020304" pitchFamily="18" charset="0"/>
              </a:rPr>
              <a:t>Документальні</a:t>
            </a:r>
            <a:r>
              <a:rPr lang="ru-RU" sz="3600" dirty="0">
                <a:solidFill>
                  <a:srgbClr val="C00000"/>
                </a:solidFill>
                <a:latin typeface="Times New Roman" panose="02020603050405020304" pitchFamily="18" charset="0"/>
                <a:cs typeface="Times New Roman" panose="02020603050405020304" pitchFamily="18" charset="0"/>
              </a:rPr>
              <a:t> </a:t>
            </a:r>
            <a:r>
              <a:rPr lang="ru-RU" sz="3600" dirty="0" err="1" smtClean="0">
                <a:solidFill>
                  <a:srgbClr val="C00000"/>
                </a:solidFill>
                <a:latin typeface="Times New Roman" panose="02020603050405020304" pitchFamily="18" charset="0"/>
                <a:cs typeface="Times New Roman" panose="02020603050405020304" pitchFamily="18" charset="0"/>
              </a:rPr>
              <a:t>матеріали</a:t>
            </a:r>
            <a:r>
              <a:rPr lang="ru-RU" sz="3600" dirty="0">
                <a:solidFill>
                  <a:srgbClr val="C00000"/>
                </a:solidFill>
                <a:latin typeface="Times New Roman" panose="02020603050405020304" pitchFamily="18" charset="0"/>
                <a:cs typeface="Times New Roman" panose="02020603050405020304" pitchFamily="18" charset="0"/>
              </a:rPr>
              <a:t>» у заголовках не </a:t>
            </a:r>
            <a:r>
              <a:rPr lang="ru-RU" sz="3600" dirty="0" err="1">
                <a:solidFill>
                  <a:srgbClr val="C00000"/>
                </a:solidFill>
                <a:latin typeface="Times New Roman" panose="02020603050405020304" pitchFamily="18" charset="0"/>
                <a:cs typeface="Times New Roman" panose="02020603050405020304" pitchFamily="18" charset="0"/>
              </a:rPr>
              <a:t>застосовують</a:t>
            </a:r>
            <a:r>
              <a:rPr lang="ru-RU" sz="3600"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01389432"/>
      </p:ext>
    </p:extLst>
  </p:cSld>
  <p:clrMapOvr>
    <a:masterClrMapping/>
  </p:clrMapOvr>
  <p:transition spd="slow">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a:extLst>
              <a:ext uri="{FF2B5EF4-FFF2-40B4-BE49-F238E27FC236}">
                <a16:creationId xmlns:a16="http://schemas.microsoft.com/office/drawing/2014/main" xmlns="" id="{FAD3E6B3-8658-905F-31B8-317057F22195}"/>
              </a:ext>
            </a:extLst>
          </p:cNvPr>
          <p:cNvSpPr>
            <a:spLocks noGrp="1"/>
          </p:cNvSpPr>
          <p:nvPr>
            <p:ph idx="1"/>
          </p:nvPr>
        </p:nvSpPr>
        <p:spPr>
          <a:xfrm>
            <a:off x="1024128" y="854765"/>
            <a:ext cx="9720073" cy="4023360"/>
          </a:xfrm>
        </p:spPr>
        <p:txBody>
          <a:bodyPr>
            <a:noAutofit/>
          </a:bodyPr>
          <a:lstStyle/>
          <a:p>
            <a:r>
              <a:rPr lang="ru-RU" sz="3200" dirty="0">
                <a:latin typeface="Times New Roman" panose="02020603050405020304" pitchFamily="18" charset="0"/>
                <a:cs typeface="Times New Roman" panose="02020603050405020304" pitchFamily="18" charset="0"/>
              </a:rPr>
              <a:t>Крайні </a:t>
            </a:r>
            <a:r>
              <a:rPr lang="ru-RU" sz="3200" dirty="0" err="1">
                <a:latin typeface="Times New Roman" panose="02020603050405020304" pitchFamily="18" charset="0"/>
                <a:cs typeface="Times New Roman" panose="02020603050405020304" pitchFamily="18" charset="0"/>
              </a:rPr>
              <a:t>дати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документів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визначаються</a:t>
            </a:r>
            <a:r>
              <a:rPr lang="ru-RU" sz="3200" dirty="0">
                <a:latin typeface="Times New Roman" panose="02020603050405020304" pitchFamily="18" charset="0"/>
                <a:cs typeface="Times New Roman" panose="02020603050405020304" pitchFamily="18" charset="0"/>
              </a:rPr>
              <a:t> за </a:t>
            </a:r>
            <a:r>
              <a:rPr lang="ru-RU" sz="3200" dirty="0" err="1" smtClean="0">
                <a:latin typeface="Times New Roman" panose="02020603050405020304" pitchFamily="18" charset="0"/>
                <a:cs typeface="Times New Roman" panose="02020603050405020304" pitchFamily="18" charset="0"/>
              </a:rPr>
              <a:t>найраннішою</a:t>
            </a: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та </a:t>
            </a:r>
            <a:r>
              <a:rPr lang="ru-RU" sz="3200" dirty="0" err="1" smtClean="0">
                <a:latin typeface="Times New Roman" panose="02020603050405020304" pitchFamily="18" charset="0"/>
                <a:cs typeface="Times New Roman" panose="02020603050405020304" pitchFamily="18" charset="0"/>
              </a:rPr>
              <a:t>найпізнішою</a:t>
            </a: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датами </a:t>
            </a:r>
            <a:r>
              <a:rPr lang="ru-RU" sz="3200" dirty="0" err="1">
                <a:latin typeface="Times New Roman" panose="02020603050405020304" pitchFamily="18" charset="0"/>
                <a:cs typeface="Times New Roman" panose="02020603050405020304" pitchFamily="18" charset="0"/>
              </a:rPr>
              <a:t>оригіналів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документів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справи</a:t>
            </a:r>
            <a:r>
              <a:rPr lang="ru-RU" sz="3200" dirty="0">
                <a:latin typeface="Times New Roman" panose="02020603050405020304" pitchFamily="18" charset="0"/>
                <a:cs typeface="Times New Roman" panose="02020603050405020304" pitchFamily="18" charset="0"/>
              </a:rPr>
              <a:t>.</a:t>
            </a:r>
          </a:p>
          <a:p>
            <a:pPr algn="just"/>
            <a:r>
              <a:rPr lang="ru-RU" sz="3200" dirty="0" err="1">
                <a:latin typeface="Times New Roman" panose="02020603050405020304" pitchFamily="18" charset="0"/>
                <a:cs typeface="Times New Roman" panose="02020603050405020304" pitchFamily="18" charset="0"/>
              </a:rPr>
              <a:t>Крайніми</a:t>
            </a:r>
            <a:r>
              <a:rPr lang="ru-RU" sz="3200" dirty="0">
                <a:latin typeface="Times New Roman" panose="02020603050405020304" pitchFamily="18" charset="0"/>
                <a:cs typeface="Times New Roman" panose="02020603050405020304" pitchFamily="18" charset="0"/>
              </a:rPr>
              <a:t> датами </a:t>
            </a:r>
            <a:r>
              <a:rPr lang="ru-RU" sz="3200" dirty="0" err="1">
                <a:latin typeface="Times New Roman" panose="02020603050405020304" pitchFamily="18" charset="0"/>
                <a:cs typeface="Times New Roman" panose="02020603050405020304" pitchFamily="18" charset="0"/>
              </a:rPr>
              <a:t>документів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особової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справи</a:t>
            </a:r>
            <a:r>
              <a:rPr lang="ru-RU" sz="3200" dirty="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звільненого</a:t>
            </a:r>
            <a:r>
              <a:rPr lang="ru-RU" sz="3200" dirty="0" smtClean="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працівника</a:t>
            </a:r>
            <a:r>
              <a:rPr lang="ru-RU" sz="3200" dirty="0">
                <a:latin typeface="Times New Roman" panose="02020603050405020304" pitchFamily="18" charset="0"/>
                <a:cs typeface="Times New Roman" panose="02020603050405020304" pitchFamily="18" charset="0"/>
              </a:rPr>
              <a:t> (за </a:t>
            </a:r>
            <a:r>
              <a:rPr lang="ru-RU" sz="3200" dirty="0" err="1">
                <a:latin typeface="Times New Roman" panose="02020603050405020304" pitchFamily="18" charset="0"/>
                <a:cs typeface="Times New Roman" panose="02020603050405020304" pitchFamily="18" charset="0"/>
              </a:rPr>
              <a:t>умови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поодиничного</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описування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справи</a:t>
            </a:r>
            <a:r>
              <a:rPr lang="ru-RU" sz="3200" dirty="0">
                <a:latin typeface="Times New Roman" panose="02020603050405020304" pitchFamily="18" charset="0"/>
                <a:cs typeface="Times New Roman" panose="02020603050405020304" pitchFamily="18" charset="0"/>
              </a:rPr>
              <a:t>) є </a:t>
            </a:r>
            <a:r>
              <a:rPr lang="ru-RU" sz="3200" dirty="0" err="1">
                <a:latin typeface="Times New Roman" panose="02020603050405020304" pitchFamily="18" charset="0"/>
                <a:cs typeface="Times New Roman" panose="02020603050405020304" pitchFamily="18" charset="0"/>
              </a:rPr>
              <a:t>дати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наказів</a:t>
            </a:r>
            <a:r>
              <a:rPr lang="ru-RU" sz="3200" dirty="0">
                <a:latin typeface="Times New Roman" panose="02020603050405020304" pitchFamily="18" charset="0"/>
                <a:cs typeface="Times New Roman" panose="02020603050405020304" pitchFamily="18" charset="0"/>
              </a:rPr>
              <a:t> про </a:t>
            </a:r>
            <a:r>
              <a:rPr lang="ru-RU" sz="3200" dirty="0" err="1">
                <a:latin typeface="Times New Roman" panose="02020603050405020304" pitchFamily="18" charset="0"/>
                <a:cs typeface="Times New Roman" panose="02020603050405020304" pitchFamily="18" charset="0"/>
              </a:rPr>
              <a:t>прийняття</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звільнення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працівника</a:t>
            </a:r>
            <a:r>
              <a:rPr lang="ru-RU" sz="3200" dirty="0">
                <a:latin typeface="Times New Roman" panose="02020603050405020304" pitchFamily="18" charset="0"/>
                <a:cs typeface="Times New Roman" panose="02020603050405020304" pitchFamily="18" charset="0"/>
              </a:rPr>
              <a:t>, на </a:t>
            </a:r>
            <a:r>
              <a:rPr lang="ru-RU" sz="3200" dirty="0" err="1">
                <a:latin typeface="Times New Roman" panose="02020603050405020304" pitchFamily="18" charset="0"/>
                <a:cs typeface="Times New Roman" panose="02020603050405020304" pitchFamily="18" charset="0"/>
              </a:rPr>
              <a:t>якого</a:t>
            </a:r>
            <a:r>
              <a:rPr lang="ru-RU" sz="3200" dirty="0">
                <a:latin typeface="Times New Roman" panose="02020603050405020304" pitchFamily="18" charset="0"/>
                <a:cs typeface="Times New Roman" panose="02020603050405020304" pitchFamily="18" charset="0"/>
              </a:rPr>
              <a:t> заведено справу.</a:t>
            </a:r>
          </a:p>
          <a:p>
            <a:r>
              <a:rPr lang="ru-RU" sz="3200" b="1" dirty="0">
                <a:latin typeface="Times New Roman" panose="02020603050405020304" pitchFamily="18" charset="0"/>
                <a:cs typeface="Times New Roman" panose="02020603050405020304" pitchFamily="18" charset="0"/>
              </a:rPr>
              <a:t>Для </a:t>
            </a:r>
            <a:r>
              <a:rPr lang="ru-RU" sz="3200" b="1" dirty="0" err="1">
                <a:latin typeface="Times New Roman" panose="02020603050405020304" pitchFamily="18" charset="0"/>
                <a:cs typeface="Times New Roman" panose="02020603050405020304" pitchFamily="18" charset="0"/>
              </a:rPr>
              <a:t>інших</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видів</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документів</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планів</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звітів</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тощо</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крайні</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дати</a:t>
            </a:r>
            <a:r>
              <a:rPr lang="ru-RU" sz="3200" b="1" dirty="0">
                <a:latin typeface="Times New Roman" panose="02020603050405020304" pitchFamily="18" charset="0"/>
                <a:cs typeface="Times New Roman" panose="02020603050405020304" pitchFamily="18" charset="0"/>
              </a:rPr>
              <a:t> не </a:t>
            </a:r>
            <a:r>
              <a:rPr lang="ru-RU" sz="3200" b="1" dirty="0" err="1">
                <a:latin typeface="Times New Roman" panose="02020603050405020304" pitchFamily="18" charset="0"/>
                <a:cs typeface="Times New Roman" panose="02020603050405020304" pitchFamily="18" charset="0"/>
              </a:rPr>
              <a:t>проставляють</a:t>
            </a:r>
            <a:r>
              <a:rPr lang="ru-RU" sz="3200" b="1" dirty="0">
                <a:latin typeface="Times New Roman" panose="02020603050405020304" pitchFamily="18" charset="0"/>
                <a:cs typeface="Times New Roman" panose="02020603050405020304" pitchFamily="18" charset="0"/>
              </a:rPr>
              <a:t>, а </a:t>
            </a:r>
            <a:r>
              <a:rPr lang="ru-RU" sz="3200" b="1" dirty="0" err="1">
                <a:latin typeface="Times New Roman" panose="02020603050405020304" pitchFamily="18" charset="0"/>
                <a:cs typeface="Times New Roman" panose="02020603050405020304" pitchFamily="18" charset="0"/>
              </a:rPr>
              <a:t>зазначають</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тільки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рік</a:t>
            </a:r>
            <a:r>
              <a:rPr lang="ru-RU" sz="3200" b="1" dirty="0">
                <a:latin typeface="Times New Roman" panose="02020603050405020304" pitchFamily="18" charset="0"/>
                <a:cs typeface="Times New Roman" panose="02020603050405020304" pitchFamily="18" charset="0"/>
              </a:rPr>
              <a:t> за (на) </a:t>
            </a:r>
            <a:r>
              <a:rPr lang="ru-RU" sz="3200" b="1" dirty="0" err="1">
                <a:latin typeface="Times New Roman" panose="02020603050405020304" pitchFamily="18" charset="0"/>
                <a:cs typeface="Times New Roman" panose="02020603050405020304" pitchFamily="18" charset="0"/>
              </a:rPr>
              <a:t>який</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їх</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складено</a:t>
            </a:r>
            <a:r>
              <a:rPr lang="ru-RU" sz="32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53362964"/>
      </p:ext>
    </p:extLst>
  </p:cSld>
  <p:clrMapOvr>
    <a:masterClrMapping/>
  </p:clrMapOvr>
  <p:transition spd="slow">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440267" y="585216"/>
            <a:ext cx="4931201" cy="5501260"/>
          </a:xfrm>
        </p:spPr>
        <p:txBody>
          <a:bodyPr/>
          <a:lstStyle/>
          <a:p>
            <a:pPr algn="ctr"/>
            <a:r>
              <a:rPr lang="uk-UA" altLang="en-US" dirty="0"/>
              <a:t>ОБКЛАДИНКА СПРАВИ (Титульний аркуш)</a:t>
            </a:r>
            <a:endParaRPr lang="en-US"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1735" y="256830"/>
            <a:ext cx="5063830" cy="6344339"/>
          </a:xfrm>
          <a:prstGeom prst="rect">
            <a:avLst/>
          </a:prstGeom>
        </p:spPr>
      </p:pic>
    </p:spTree>
    <p:extLst>
      <p:ext uri="{BB962C8B-B14F-4D97-AF65-F5344CB8AC3E}">
        <p14:creationId xmlns:p14="http://schemas.microsoft.com/office/powerpoint/2010/main" val="1557064145"/>
      </p:ext>
    </p:extLst>
  </p:cSld>
  <p:clrMapOvr>
    <a:masterClrMapping/>
  </p:clrMapOvr>
  <p:transition spd="slow">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648511" y="165371"/>
            <a:ext cx="10894978" cy="4023360"/>
          </a:xfrm>
        </p:spPr>
        <p:txBody>
          <a:bodyPr>
            <a:normAutofit fontScale="25000" lnSpcReduction="20000"/>
          </a:bodyPr>
          <a:lstStyle/>
          <a:p>
            <a:pPr algn="ctr">
              <a:lnSpc>
                <a:spcPct val="80000"/>
              </a:lnSpc>
              <a:buNone/>
            </a:pPr>
            <a:r>
              <a:rPr lang="ru-RU" altLang="ru-RU" sz="12800" b="1" dirty="0">
                <a:latin typeface="Times New Roman" panose="02020603050405020304" pitchFamily="18" charset="0"/>
                <a:cs typeface="Times New Roman" panose="02020603050405020304" pitchFamily="18" charset="0"/>
              </a:rPr>
              <a:t>Строки </a:t>
            </a:r>
            <a:r>
              <a:rPr lang="ru-RU" altLang="ru-RU" sz="12800" b="1" dirty="0" err="1">
                <a:latin typeface="Times New Roman" panose="02020603050405020304" pitchFamily="18" charset="0"/>
                <a:cs typeface="Times New Roman" panose="02020603050405020304" pitchFamily="18" charset="0"/>
              </a:rPr>
              <a:t>зберігання</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документів</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установ</a:t>
            </a:r>
            <a:r>
              <a:rPr lang="ru-RU" altLang="ru-RU" sz="12800" b="1" dirty="0">
                <a:latin typeface="Times New Roman" panose="02020603050405020304" pitchFamily="18" charset="0"/>
                <a:cs typeface="Times New Roman" panose="02020603050405020304" pitchFamily="18" charset="0"/>
              </a:rPr>
              <a:t>, в </a:t>
            </a:r>
            <a:r>
              <a:rPr lang="ru-RU" altLang="ru-RU" sz="12800" b="1" dirty="0" err="1">
                <a:latin typeface="Times New Roman" panose="02020603050405020304" pitchFamily="18" charset="0"/>
                <a:cs typeface="Times New Roman" panose="02020603050405020304" pitchFamily="18" charset="0"/>
              </a:rPr>
              <a:t>діяльності</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яких</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утворюються</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документи</a:t>
            </a:r>
            <a:r>
              <a:rPr lang="ru-RU" altLang="ru-RU" sz="12800" b="1" dirty="0">
                <a:latin typeface="Times New Roman" panose="02020603050405020304" pitchFamily="18" charset="0"/>
                <a:cs typeface="Times New Roman" panose="02020603050405020304" pitchFamily="18" charset="0"/>
              </a:rPr>
              <a:t> НАФ наведено в 3 </a:t>
            </a:r>
            <a:r>
              <a:rPr lang="ru-RU" altLang="ru-RU" sz="12800" b="1" dirty="0" err="1">
                <a:latin typeface="Times New Roman" panose="02020603050405020304" pitchFamily="18" charset="0"/>
                <a:cs typeface="Times New Roman" panose="02020603050405020304" pitchFamily="18" charset="0"/>
              </a:rPr>
              <a:t>графі</a:t>
            </a:r>
            <a:r>
              <a:rPr lang="ru-RU" altLang="ru-RU" sz="12800" b="1" dirty="0">
                <a:latin typeface="Times New Roman" panose="02020603050405020304" pitchFamily="18" charset="0"/>
                <a:cs typeface="Times New Roman" panose="02020603050405020304" pitchFamily="18" charset="0"/>
              </a:rPr>
              <a:t>  </a:t>
            </a:r>
            <a:r>
              <a:rPr lang="ru-RU" altLang="ru-RU" sz="12800" b="1" dirty="0" err="1">
                <a:latin typeface="Times New Roman" panose="02020603050405020304" pitchFamily="18" charset="0"/>
                <a:cs typeface="Times New Roman" panose="02020603050405020304" pitchFamily="18" charset="0"/>
              </a:rPr>
              <a:t>Переліку</a:t>
            </a:r>
            <a:endParaRPr lang="ru-RU" altLang="ru-RU" sz="12800" b="1" dirty="0">
              <a:latin typeface="Times New Roman" panose="02020603050405020304" pitchFamily="18" charset="0"/>
              <a:cs typeface="Times New Roman" panose="02020603050405020304" pitchFamily="18" charset="0"/>
            </a:endParaRPr>
          </a:p>
          <a:p>
            <a:pPr algn="just">
              <a:lnSpc>
                <a:spcPct val="80000"/>
              </a:lnSpc>
              <a:buNone/>
            </a:pPr>
            <a:endParaRPr lang="uk-UA" altLang="ru-RU" sz="9600" b="1" dirty="0">
              <a:latin typeface="Times New Roman" panose="02020603050405020304" pitchFamily="18" charset="0"/>
              <a:cs typeface="Times New Roman" panose="02020603050405020304" pitchFamily="18" charset="0"/>
            </a:endParaRPr>
          </a:p>
          <a:p>
            <a:pPr algn="just">
              <a:lnSpc>
                <a:spcPct val="80000"/>
              </a:lnSpc>
            </a:pPr>
            <a:r>
              <a:rPr lang="ru-RU" altLang="ru-RU" sz="10400" b="1" dirty="0">
                <a:latin typeface="Times New Roman" panose="02020603050405020304" pitchFamily="18" charset="0"/>
                <a:cs typeface="Times New Roman" panose="02020603050405020304" pitchFamily="18" charset="0"/>
              </a:rPr>
              <a:t>Строк </a:t>
            </a:r>
            <a:r>
              <a:rPr lang="ru-RU" altLang="ru-RU" sz="10400" b="1" dirty="0" err="1">
                <a:latin typeface="Times New Roman" panose="02020603050405020304" pitchFamily="18" charset="0"/>
                <a:cs typeface="Times New Roman" panose="02020603050405020304" pitchFamily="18" charset="0"/>
              </a:rPr>
              <a:t>зберігання</a:t>
            </a: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Постійно</a:t>
            </a:r>
            <a:r>
              <a:rPr lang="ru-RU" altLang="ru-RU" sz="10400" b="1" dirty="0">
                <a:latin typeface="Times New Roman" panose="02020603050405020304" pitchFamily="18" charset="0"/>
                <a:cs typeface="Times New Roman" panose="02020603050405020304" pitchFamily="18" charset="0"/>
              </a:rPr>
              <a:t>»</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мають</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документи</a:t>
            </a:r>
            <a:r>
              <a:rPr lang="ru-RU" altLang="ru-RU" sz="10400" dirty="0">
                <a:latin typeface="Times New Roman" panose="02020603050405020304" pitchFamily="18" charset="0"/>
                <a:cs typeface="Times New Roman" panose="02020603050405020304" pitchFamily="18" charset="0"/>
              </a:rPr>
              <a:t> НАФ, </a:t>
            </a:r>
            <a:r>
              <a:rPr lang="ru-RU" altLang="ru-RU" sz="10400" dirty="0" err="1">
                <a:latin typeface="Times New Roman" panose="02020603050405020304" pitchFamily="18" charset="0"/>
                <a:cs typeface="Times New Roman" panose="02020603050405020304" pitchFamily="18" charset="0"/>
              </a:rPr>
              <a:t>що</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підлягають</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довічному</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зберіганню</a:t>
            </a:r>
            <a:r>
              <a:rPr lang="ru-RU" altLang="ru-RU" sz="10400" dirty="0">
                <a:latin typeface="Times New Roman" panose="02020603050405020304" pitchFamily="18" charset="0"/>
                <a:cs typeface="Times New Roman" panose="02020603050405020304" pitchFamily="18" charset="0"/>
              </a:rPr>
              <a:t>.</a:t>
            </a:r>
          </a:p>
          <a:p>
            <a:pPr algn="just">
              <a:lnSpc>
                <a:spcPct val="80000"/>
              </a:lnSpc>
              <a:buNone/>
            </a:pPr>
            <a:endParaRPr lang="ru-RU" altLang="ru-RU" sz="10400" b="1" dirty="0">
              <a:latin typeface="Times New Roman" panose="02020603050405020304" pitchFamily="18" charset="0"/>
              <a:cs typeface="Times New Roman" panose="02020603050405020304" pitchFamily="18" charset="0"/>
            </a:endParaRPr>
          </a:p>
          <a:p>
            <a:pPr algn="just">
              <a:lnSpc>
                <a:spcPct val="80000"/>
              </a:lnSpc>
            </a:pPr>
            <a:r>
              <a:rPr lang="ru-RU" altLang="ru-RU" sz="10400" b="1" dirty="0" err="1">
                <a:latin typeface="Times New Roman" panose="02020603050405020304" pitchFamily="18" charset="0"/>
                <a:cs typeface="Times New Roman" panose="02020603050405020304" pitchFamily="18" charset="0"/>
              </a:rPr>
              <a:t>Позначка</a:t>
            </a:r>
            <a:r>
              <a:rPr lang="ru-RU" altLang="ru-RU" sz="10400" b="1" dirty="0">
                <a:latin typeface="Times New Roman" panose="02020603050405020304" pitchFamily="18" charset="0"/>
                <a:cs typeface="Times New Roman" panose="02020603050405020304" pitchFamily="18" charset="0"/>
              </a:rPr>
              <a:t> “ЕПК”</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поряд</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зі</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строком</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зберігання</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документів</a:t>
            </a:r>
            <a:r>
              <a:rPr lang="ru-RU" altLang="ru-RU" sz="10400" dirty="0">
                <a:latin typeface="Times New Roman" panose="02020603050405020304" pitchFamily="18" charset="0"/>
                <a:cs typeface="Times New Roman" panose="02020603050405020304" pitchFamily="18" charset="0"/>
              </a:rPr>
              <a:t> - </a:t>
            </a:r>
            <a:r>
              <a:rPr lang="ru-RU" altLang="ru-RU" sz="10400" dirty="0" err="1">
                <a:latin typeface="Times New Roman" panose="02020603050405020304" pitchFamily="18" charset="0"/>
                <a:cs typeface="Times New Roman" panose="02020603050405020304" pitchFamily="18" charset="0"/>
              </a:rPr>
              <a:t>рішення</a:t>
            </a:r>
            <a:r>
              <a:rPr lang="ru-RU" altLang="ru-RU" sz="10400" dirty="0">
                <a:latin typeface="Times New Roman" panose="02020603050405020304" pitchFamily="18" charset="0"/>
                <a:cs typeface="Times New Roman" panose="02020603050405020304" pitchFamily="18" charset="0"/>
              </a:rPr>
              <a:t> про </a:t>
            </a:r>
            <a:r>
              <a:rPr lang="ru-RU" altLang="ru-RU" sz="10400" dirty="0" err="1">
                <a:latin typeface="Times New Roman" panose="02020603050405020304" pitchFamily="18" charset="0"/>
                <a:cs typeface="Times New Roman" panose="02020603050405020304" pitchFamily="18" charset="0"/>
              </a:rPr>
              <a:t>внесення</a:t>
            </a:r>
            <a:r>
              <a:rPr lang="ru-RU" altLang="ru-RU" sz="10400" dirty="0">
                <a:latin typeface="Times New Roman" panose="02020603050405020304" pitchFamily="18" charset="0"/>
                <a:cs typeface="Times New Roman" panose="02020603050405020304" pitchFamily="18" charset="0"/>
              </a:rPr>
              <a:t> до НАФ </a:t>
            </a:r>
            <a:r>
              <a:rPr lang="ru-RU" altLang="ru-RU" sz="10400" dirty="0" err="1">
                <a:latin typeface="Times New Roman" panose="02020603050405020304" pitchFamily="18" charset="0"/>
                <a:cs typeface="Times New Roman" panose="02020603050405020304" pitchFamily="18" charset="0"/>
              </a:rPr>
              <a:t>або</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знищення</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цих</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документів</a:t>
            </a:r>
            <a:r>
              <a:rPr lang="ru-RU" altLang="ru-RU" sz="10400" dirty="0">
                <a:latin typeface="Times New Roman" panose="02020603050405020304" pitchFamily="18" charset="0"/>
                <a:cs typeface="Times New Roman" panose="02020603050405020304" pitchFamily="18" charset="0"/>
              </a:rPr>
              <a:t> для </a:t>
            </a:r>
            <a:r>
              <a:rPr lang="ru-RU" altLang="ru-RU" sz="10400" dirty="0" err="1">
                <a:latin typeface="Times New Roman" panose="02020603050405020304" pitchFamily="18" charset="0"/>
                <a:cs typeface="Times New Roman" panose="02020603050405020304" pitchFamily="18" charset="0"/>
              </a:rPr>
              <a:t>організацій</a:t>
            </a:r>
            <a:r>
              <a:rPr lang="ru-RU" altLang="ru-RU" sz="10400" dirty="0">
                <a:latin typeface="Times New Roman" panose="02020603050405020304" pitchFamily="18" charset="0"/>
                <a:cs typeface="Times New Roman" panose="02020603050405020304" pitchFamily="18" charset="0"/>
              </a:rPr>
              <a:t> – </a:t>
            </a:r>
            <a:r>
              <a:rPr lang="ru-RU" altLang="ru-RU" sz="10400" dirty="0" err="1">
                <a:latin typeface="Times New Roman" panose="02020603050405020304" pitchFamily="18" charset="0"/>
                <a:cs typeface="Times New Roman" panose="02020603050405020304" pitchFamily="18" charset="0"/>
              </a:rPr>
              <a:t>джерел</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формування</a:t>
            </a:r>
            <a:r>
              <a:rPr lang="ru-RU" altLang="ru-RU" sz="10400" dirty="0">
                <a:latin typeface="Times New Roman" panose="02020603050405020304" pitchFamily="18" charset="0"/>
                <a:cs typeface="Times New Roman" panose="02020603050405020304" pitchFamily="18" charset="0"/>
              </a:rPr>
              <a:t> НАФ </a:t>
            </a:r>
            <a:r>
              <a:rPr lang="ru-RU" altLang="ru-RU" sz="10400" dirty="0" err="1">
                <a:latin typeface="Times New Roman" panose="02020603050405020304" pitchFamily="18" charset="0"/>
                <a:cs typeface="Times New Roman" panose="02020603050405020304" pitchFamily="18" charset="0"/>
              </a:rPr>
              <a:t>приймають</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експертно-перевірні</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комісії</a:t>
            </a:r>
            <a:r>
              <a:rPr lang="ru-RU" altLang="ru-RU" sz="10400" dirty="0">
                <a:latin typeface="Times New Roman" panose="02020603050405020304" pitchFamily="18" charset="0"/>
                <a:cs typeface="Times New Roman" panose="02020603050405020304" pitchFamily="18" charset="0"/>
              </a:rPr>
              <a:t> державного </a:t>
            </a:r>
            <a:r>
              <a:rPr lang="ru-RU" altLang="ru-RU" sz="10400" dirty="0" err="1">
                <a:latin typeface="Times New Roman" panose="02020603050405020304" pitchFamily="18" charset="0"/>
                <a:cs typeface="Times New Roman" panose="02020603050405020304" pitchFamily="18" charset="0"/>
              </a:rPr>
              <a:t>архіву</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далі</a:t>
            </a:r>
            <a:r>
              <a:rPr lang="ru-RU" altLang="ru-RU" sz="10400" dirty="0">
                <a:latin typeface="Times New Roman" panose="02020603050405020304" pitchFamily="18" charset="0"/>
                <a:cs typeface="Times New Roman" panose="02020603050405020304" pitchFamily="18" charset="0"/>
              </a:rPr>
              <a:t> − ЕПК).</a:t>
            </a:r>
            <a:endParaRPr lang="ru-RU" altLang="ru-RU" sz="10400" b="1" dirty="0">
              <a:latin typeface="Times New Roman" panose="02020603050405020304" pitchFamily="18" charset="0"/>
              <a:cs typeface="Times New Roman" panose="02020603050405020304" pitchFamily="18" charset="0"/>
            </a:endParaRPr>
          </a:p>
          <a:p>
            <a:pPr algn="just">
              <a:lnSpc>
                <a:spcPct val="80000"/>
              </a:lnSpc>
            </a:pPr>
            <a:endParaRPr lang="ru-RU" altLang="ru-RU" sz="10400" b="1" dirty="0">
              <a:latin typeface="Times New Roman" panose="02020603050405020304" pitchFamily="18" charset="0"/>
              <a:cs typeface="Times New Roman" panose="02020603050405020304" pitchFamily="18" charset="0"/>
            </a:endParaRPr>
          </a:p>
          <a:p>
            <a:pPr algn="just">
              <a:lnSpc>
                <a:spcPct val="80000"/>
              </a:lnSpc>
            </a:pPr>
            <a:r>
              <a:rPr lang="ru-RU" altLang="ru-RU" sz="10400" b="1" dirty="0" err="1">
                <a:latin typeface="Times New Roman" panose="02020603050405020304" pitchFamily="18" charset="0"/>
                <a:cs typeface="Times New Roman" panose="02020603050405020304" pitchFamily="18" charset="0"/>
              </a:rPr>
              <a:t>Відмітка</a:t>
            </a:r>
            <a:r>
              <a:rPr lang="ru-RU" altLang="ru-RU" sz="10400" b="1" dirty="0">
                <a:latin typeface="Times New Roman" panose="02020603050405020304" pitchFamily="18" charset="0"/>
                <a:cs typeface="Times New Roman" panose="02020603050405020304" pitchFamily="18" charset="0"/>
              </a:rPr>
              <a:t> “Доки не мине потреба”</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означає</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що</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документи</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мають</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тривале</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практичне</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значення</a:t>
            </a:r>
            <a:r>
              <a:rPr lang="ru-RU" altLang="ru-RU" sz="10400" dirty="0">
                <a:latin typeface="Times New Roman" panose="02020603050405020304" pitchFamily="18" charset="0"/>
                <a:cs typeface="Times New Roman" panose="02020603050405020304" pitchFamily="18" charset="0"/>
              </a:rPr>
              <a:t>, строк </a:t>
            </a:r>
            <a:r>
              <a:rPr lang="ru-RU" altLang="ru-RU" sz="10400" dirty="0" err="1">
                <a:latin typeface="Times New Roman" panose="02020603050405020304" pitchFamily="18" charset="0"/>
                <a:cs typeface="Times New Roman" panose="02020603050405020304" pitchFamily="18" charset="0"/>
              </a:rPr>
              <a:t>їх</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зберігання</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визначається</a:t>
            </a:r>
            <a:r>
              <a:rPr lang="ru-RU" altLang="ru-RU" sz="10400" dirty="0">
                <a:latin typeface="Times New Roman" panose="02020603050405020304" pitchFamily="18" charset="0"/>
                <a:cs typeface="Times New Roman" panose="02020603050405020304" pitchFamily="18" charset="0"/>
              </a:rPr>
              <a:t> самими </a:t>
            </a:r>
            <a:r>
              <a:rPr lang="ru-RU" altLang="ru-RU" sz="10400" dirty="0" err="1">
                <a:latin typeface="Times New Roman" panose="02020603050405020304" pitchFamily="18" charset="0"/>
                <a:cs typeface="Times New Roman" panose="02020603050405020304" pitchFamily="18" charset="0"/>
              </a:rPr>
              <a:t>організаціями</a:t>
            </a:r>
            <a:r>
              <a:rPr lang="ru-RU" altLang="ru-RU" sz="10400" dirty="0">
                <a:latin typeface="Times New Roman" panose="02020603050405020304" pitchFamily="18" charset="0"/>
                <a:cs typeface="Times New Roman" panose="02020603050405020304" pitchFamily="18" charset="0"/>
              </a:rPr>
              <a:t>, але </a:t>
            </a:r>
            <a:r>
              <a:rPr lang="ru-RU" altLang="ru-RU" sz="10400" b="1" dirty="0">
                <a:latin typeface="Times New Roman" panose="02020603050405020304" pitchFamily="18" charset="0"/>
                <a:cs typeface="Times New Roman" panose="02020603050405020304" pitchFamily="18" charset="0"/>
              </a:rPr>
              <a:t>не </a:t>
            </a:r>
            <a:r>
              <a:rPr lang="ru-RU" altLang="ru-RU" sz="10400" b="1" dirty="0" err="1">
                <a:latin typeface="Times New Roman" panose="02020603050405020304" pitchFamily="18" charset="0"/>
                <a:cs typeface="Times New Roman" panose="02020603050405020304" pitchFamily="18" charset="0"/>
              </a:rPr>
              <a:t>менше</a:t>
            </a: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ніж</a:t>
            </a:r>
            <a:r>
              <a:rPr lang="ru-RU" altLang="ru-RU" sz="10400" b="1" dirty="0">
                <a:latin typeface="Times New Roman" panose="02020603050405020304" pitchFamily="18" charset="0"/>
                <a:cs typeface="Times New Roman" panose="02020603050405020304" pitchFamily="18" charset="0"/>
              </a:rPr>
              <a:t> 1 </a:t>
            </a:r>
            <a:r>
              <a:rPr lang="ru-RU" altLang="ru-RU" sz="10400" b="1" dirty="0" err="1">
                <a:latin typeface="Times New Roman" panose="02020603050405020304" pitchFamily="18" charset="0"/>
                <a:cs typeface="Times New Roman" panose="02020603050405020304" pitchFamily="18" charset="0"/>
              </a:rPr>
              <a:t>рік</a:t>
            </a:r>
            <a:r>
              <a:rPr lang="ru-RU" altLang="ru-RU" sz="10400" dirty="0">
                <a:latin typeface="Times New Roman" panose="02020603050405020304" pitchFamily="18" charset="0"/>
                <a:cs typeface="Times New Roman" panose="02020603050405020304" pitchFamily="18" charset="0"/>
              </a:rPr>
              <a:t>.</a:t>
            </a:r>
            <a:endParaRPr lang="ru-RU" altLang="ru-RU" sz="10400" b="1" dirty="0">
              <a:latin typeface="Times New Roman" panose="02020603050405020304" pitchFamily="18" charset="0"/>
              <a:cs typeface="Times New Roman" panose="02020603050405020304" pitchFamily="18" charset="0"/>
            </a:endParaRPr>
          </a:p>
          <a:p>
            <a:pPr algn="just">
              <a:lnSpc>
                <a:spcPct val="80000"/>
              </a:lnSpc>
            </a:pPr>
            <a:endParaRPr lang="ru-RU" altLang="ru-RU" sz="10400" b="1" dirty="0">
              <a:latin typeface="Times New Roman" panose="02020603050405020304" pitchFamily="18" charset="0"/>
              <a:cs typeface="Times New Roman" panose="02020603050405020304" pitchFamily="18" charset="0"/>
            </a:endParaRPr>
          </a:p>
          <a:p>
            <a:pPr algn="just">
              <a:lnSpc>
                <a:spcPct val="80000"/>
              </a:lnSpc>
              <a:buNone/>
            </a:pP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Обчислення</a:t>
            </a: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строків</a:t>
            </a: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зберігання</a:t>
            </a:r>
            <a:r>
              <a:rPr lang="ru-RU" altLang="ru-RU" sz="10400" b="1" dirty="0">
                <a:latin typeface="Times New Roman" panose="02020603050405020304" pitchFamily="18" charset="0"/>
                <a:cs typeface="Times New Roman" panose="02020603050405020304" pitchFamily="18" charset="0"/>
              </a:rPr>
              <a:t> </a:t>
            </a:r>
            <a:r>
              <a:rPr lang="ru-RU" altLang="ru-RU" sz="10400" b="1" dirty="0" err="1">
                <a:latin typeface="Times New Roman" panose="02020603050405020304" pitchFamily="18" charset="0"/>
                <a:cs typeface="Times New Roman" panose="02020603050405020304" pitchFamily="18" charset="0"/>
              </a:rPr>
              <a:t>документів</a:t>
            </a:r>
            <a:r>
              <a:rPr lang="ru-RU" altLang="ru-RU" sz="10400" dirty="0">
                <a:latin typeface="Times New Roman" panose="02020603050405020304" pitchFamily="18" charset="0"/>
                <a:cs typeface="Times New Roman" panose="02020603050405020304" pitchFamily="18" charset="0"/>
              </a:rPr>
              <a:t> проводиться з 01 </a:t>
            </a:r>
            <a:r>
              <a:rPr lang="ru-RU" altLang="ru-RU" sz="10400" dirty="0" err="1">
                <a:latin typeface="Times New Roman" panose="02020603050405020304" pitchFamily="18" charset="0"/>
                <a:cs typeface="Times New Roman" panose="02020603050405020304" pitchFamily="18" charset="0"/>
              </a:rPr>
              <a:t>січня</a:t>
            </a:r>
            <a:r>
              <a:rPr lang="ru-RU" altLang="ru-RU" sz="10400" dirty="0">
                <a:latin typeface="Times New Roman" panose="02020603050405020304" pitchFamily="18" charset="0"/>
                <a:cs typeface="Times New Roman" panose="02020603050405020304" pitchFamily="18" charset="0"/>
              </a:rPr>
              <a:t> року, </a:t>
            </a:r>
            <a:r>
              <a:rPr lang="ru-RU" altLang="ru-RU" sz="10400" dirty="0" err="1">
                <a:latin typeface="Times New Roman" panose="02020603050405020304" pitchFamily="18" charset="0"/>
                <a:cs typeface="Times New Roman" panose="02020603050405020304" pitchFamily="18" charset="0"/>
              </a:rPr>
              <a:t>який</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іде</a:t>
            </a:r>
            <a:r>
              <a:rPr lang="ru-RU" altLang="ru-RU" sz="10400" dirty="0">
                <a:latin typeface="Times New Roman" panose="02020603050405020304" pitchFamily="18" charset="0"/>
                <a:cs typeface="Times New Roman" panose="02020603050405020304" pitchFamily="18" charset="0"/>
              </a:rPr>
              <a:t> за роком </a:t>
            </a:r>
            <a:r>
              <a:rPr lang="ru-RU" altLang="ru-RU" sz="10400" dirty="0" err="1">
                <a:latin typeface="Times New Roman" panose="02020603050405020304" pitchFamily="18" charset="0"/>
                <a:cs typeface="Times New Roman" panose="02020603050405020304" pitchFamily="18" charset="0"/>
              </a:rPr>
              <a:t>завершення</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їх</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діловодством</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Наприклад</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обчислення</a:t>
            </a:r>
            <a:r>
              <a:rPr lang="ru-RU" altLang="ru-RU" sz="10400" dirty="0">
                <a:latin typeface="Times New Roman" panose="02020603050405020304" pitchFamily="18" charset="0"/>
                <a:cs typeface="Times New Roman" panose="02020603050405020304" pitchFamily="18" charset="0"/>
              </a:rPr>
              <a:t> строку </a:t>
            </a:r>
            <a:r>
              <a:rPr lang="ru-RU" altLang="ru-RU" sz="10400" dirty="0" err="1">
                <a:latin typeface="Times New Roman" panose="02020603050405020304" pitchFamily="18" charset="0"/>
                <a:cs typeface="Times New Roman" panose="02020603050405020304" pitchFamily="18" charset="0"/>
              </a:rPr>
              <a:t>зберігання</a:t>
            </a:r>
            <a:r>
              <a:rPr lang="ru-RU" altLang="ru-RU" sz="10400" dirty="0">
                <a:latin typeface="Times New Roman" panose="02020603050405020304" pitchFamily="18" charset="0"/>
                <a:cs typeface="Times New Roman" panose="02020603050405020304" pitchFamily="18" charset="0"/>
              </a:rPr>
              <a:t> справ, </a:t>
            </a:r>
            <a:r>
              <a:rPr lang="ru-RU" altLang="ru-RU" sz="10400" dirty="0" err="1">
                <a:latin typeface="Times New Roman" panose="02020603050405020304" pitchFamily="18" charset="0"/>
                <a:cs typeface="Times New Roman" panose="02020603050405020304" pitchFamily="18" charset="0"/>
              </a:rPr>
              <a:t>завершених</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діловодством</a:t>
            </a:r>
            <a:r>
              <a:rPr lang="ru-RU" altLang="ru-RU" sz="10400" dirty="0">
                <a:latin typeface="Times New Roman" panose="02020603050405020304" pitchFamily="18" charset="0"/>
                <a:cs typeface="Times New Roman" panose="02020603050405020304" pitchFamily="18" charset="0"/>
              </a:rPr>
              <a:t> у 2024 </a:t>
            </a:r>
            <a:r>
              <a:rPr lang="ru-RU" altLang="ru-RU" sz="10400" dirty="0" err="1">
                <a:latin typeface="Times New Roman" panose="02020603050405020304" pitchFamily="18" charset="0"/>
                <a:cs typeface="Times New Roman" panose="02020603050405020304" pitchFamily="18" charset="0"/>
              </a:rPr>
              <a:t>році</a:t>
            </a:r>
            <a:r>
              <a:rPr lang="ru-RU" altLang="ru-RU" sz="10400" dirty="0">
                <a:latin typeface="Times New Roman" panose="02020603050405020304" pitchFamily="18" charset="0"/>
                <a:cs typeface="Times New Roman" panose="02020603050405020304" pitchFamily="18" charset="0"/>
              </a:rPr>
              <a:t>, </a:t>
            </a:r>
            <a:r>
              <a:rPr lang="ru-RU" altLang="ru-RU" sz="10400" dirty="0" err="1">
                <a:latin typeface="Times New Roman" panose="02020603050405020304" pitchFamily="18" charset="0"/>
                <a:cs typeface="Times New Roman" panose="02020603050405020304" pitchFamily="18" charset="0"/>
              </a:rPr>
              <a:t>починається</a:t>
            </a:r>
            <a:r>
              <a:rPr lang="ru-RU" altLang="ru-RU" sz="10400" dirty="0">
                <a:latin typeface="Times New Roman" panose="02020603050405020304" pitchFamily="18" charset="0"/>
                <a:cs typeface="Times New Roman" panose="02020603050405020304" pitchFamily="18" charset="0"/>
              </a:rPr>
              <a:t> з 01 </a:t>
            </a:r>
            <a:r>
              <a:rPr lang="ru-RU" altLang="ru-RU" sz="10400" dirty="0" err="1">
                <a:latin typeface="Times New Roman" panose="02020603050405020304" pitchFamily="18" charset="0"/>
                <a:cs typeface="Times New Roman" panose="02020603050405020304" pitchFamily="18" charset="0"/>
              </a:rPr>
              <a:t>січня</a:t>
            </a:r>
            <a:r>
              <a:rPr lang="ru-RU" altLang="ru-RU" sz="10400" dirty="0">
                <a:latin typeface="Times New Roman" panose="02020603050405020304" pitchFamily="18" charset="0"/>
                <a:cs typeface="Times New Roman" panose="02020603050405020304" pitchFamily="18" charset="0"/>
              </a:rPr>
              <a:t> 2025 року.</a:t>
            </a:r>
          </a:p>
          <a:p>
            <a:pPr algn="just">
              <a:lnSpc>
                <a:spcPct val="80000"/>
              </a:lnSpc>
              <a:buNone/>
            </a:pPr>
            <a:r>
              <a:rPr lang="ru-RU" altLang="ru-RU" sz="10400" dirty="0">
                <a:latin typeface="Times New Roman" panose="02020603050405020304" pitchFamily="18" charset="0"/>
                <a:cs typeface="Times New Roman" panose="02020603050405020304" pitchFamily="18" charset="0"/>
              </a:rPr>
              <a:t> </a:t>
            </a:r>
          </a:p>
          <a:p>
            <a:pPr algn="just"/>
            <a:endParaRPr lang="en-US" dirty="0"/>
          </a:p>
        </p:txBody>
      </p:sp>
    </p:spTree>
    <p:extLst>
      <p:ext uri="{BB962C8B-B14F-4D97-AF65-F5344CB8AC3E}">
        <p14:creationId xmlns:p14="http://schemas.microsoft.com/office/powerpoint/2010/main" val="3466706128"/>
      </p:ext>
    </p:extLst>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15750C67-EAE9-0E0A-F82F-E43B15297068}"/>
              </a:ext>
            </a:extLst>
          </p:cNvPr>
          <p:cNvSpPr>
            <a:spLocks noGrp="1"/>
          </p:cNvSpPr>
          <p:nvPr>
            <p:ph type="title"/>
          </p:nvPr>
        </p:nvSpPr>
        <p:spPr>
          <a:xfrm>
            <a:off x="735495" y="585216"/>
            <a:ext cx="11211339" cy="1499616"/>
          </a:xfrm>
        </p:spPr>
        <p:txBody>
          <a:bodyPr>
            <a:normAutofit/>
          </a:bodyPr>
          <a:lstStyle/>
          <a:p>
            <a:pPr algn="ctr"/>
            <a:r>
              <a:rPr lang="ru-RU" sz="3600" b="1" dirty="0">
                <a:latin typeface="Times New Roman" panose="02020603050405020304" pitchFamily="18" charset="0"/>
                <a:cs typeface="Times New Roman" panose="02020603050405020304" pitchFamily="18" charset="0"/>
              </a:rPr>
              <a:t>ПЕРЕДАВАННЯ СПРАВ </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ДО АРХІВУ УСТАНОВИ</a:t>
            </a:r>
          </a:p>
        </p:txBody>
      </p:sp>
      <p:sp>
        <p:nvSpPr>
          <p:cNvPr id="3" name="Объект 2">
            <a:extLst>
              <a:ext uri="{FF2B5EF4-FFF2-40B4-BE49-F238E27FC236}">
                <a16:creationId xmlns:a16="http://schemas.microsoft.com/office/drawing/2014/main" xmlns="" id="{5551A4FE-39F3-063B-2139-931A42E05D7C}"/>
              </a:ext>
            </a:extLst>
          </p:cNvPr>
          <p:cNvSpPr>
            <a:spLocks noGrp="1"/>
          </p:cNvSpPr>
          <p:nvPr>
            <p:ph idx="1"/>
          </p:nvPr>
        </p:nvSpPr>
        <p:spPr>
          <a:xfrm>
            <a:off x="1024128" y="2286000"/>
            <a:ext cx="10151872" cy="4023360"/>
          </a:xfrm>
        </p:spPr>
        <p:txBody>
          <a:bodyPr>
            <a:normAutofit/>
          </a:bodyPr>
          <a:lstStyle/>
          <a:p>
            <a:pPr algn="just"/>
            <a:r>
              <a:rPr lang="ru-RU" sz="2800" dirty="0">
                <a:latin typeface="Times New Roman" panose="02020603050405020304" pitchFamily="18" charset="0"/>
                <a:cs typeface="Times New Roman" panose="02020603050405020304" pitchFamily="18" charset="0"/>
              </a:rPr>
              <a:t>Справи </a:t>
            </a:r>
            <a:r>
              <a:rPr lang="ru-RU" sz="2800" dirty="0" err="1">
                <a:latin typeface="Times New Roman" panose="02020603050405020304" pitchFamily="18" charset="0"/>
                <a:cs typeface="Times New Roman" panose="02020603050405020304" pitchFamily="18" charset="0"/>
              </a:rPr>
              <a:t>постійного</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тривалого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понад</a:t>
            </a:r>
            <a:r>
              <a:rPr lang="ru-RU" sz="2800" dirty="0">
                <a:latin typeface="Times New Roman" panose="02020603050405020304" pitchFamily="18" charset="0"/>
                <a:cs typeface="Times New Roman" panose="02020603050405020304" pitchFamily="18" charset="0"/>
              </a:rPr>
              <a:t> 10 </a:t>
            </a:r>
            <a:r>
              <a:rPr lang="ru-RU" sz="2800" dirty="0" err="1">
                <a:latin typeface="Times New Roman" panose="02020603050405020304" pitchFamily="18" charset="0"/>
                <a:cs typeface="Times New Roman" panose="02020603050405020304" pitchFamily="18" charset="0"/>
              </a:rPr>
              <a:t>років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зберігання</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кадрових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питань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особового</a:t>
            </a:r>
            <a:r>
              <a:rPr lang="ru-RU" sz="2800" dirty="0">
                <a:latin typeface="Times New Roman" panose="02020603050405020304" pitchFamily="18" charset="0"/>
                <a:cs typeface="Times New Roman" panose="02020603050405020304" pitchFamily="18" charset="0"/>
              </a:rPr>
              <a:t> складу) через два роки </a:t>
            </a:r>
            <a:r>
              <a:rPr lang="ru-RU" sz="2800" dirty="0" err="1">
                <a:latin typeface="Times New Roman" panose="02020603050405020304" pitchFamily="18" charset="0"/>
                <a:cs typeface="Times New Roman" panose="02020603050405020304" pitchFamily="18" charset="0"/>
              </a:rPr>
              <a:t>після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завершення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їх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ведення</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діловодстві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передаються</a:t>
            </a:r>
            <a:r>
              <a:rPr lang="ru-RU" sz="2800" dirty="0">
                <a:latin typeface="Times New Roman" panose="02020603050405020304" pitchFamily="18" charset="0"/>
                <a:cs typeface="Times New Roman" panose="02020603050405020304" pitchFamily="18" charset="0"/>
              </a:rPr>
              <a:t> до </a:t>
            </a:r>
            <a:r>
              <a:rPr lang="ru-RU" sz="2800" dirty="0" err="1">
                <a:latin typeface="Times New Roman" panose="02020603050405020304" pitchFamily="18" charset="0"/>
                <a:cs typeface="Times New Roman" panose="02020603050405020304" pitchFamily="18" charset="0"/>
              </a:rPr>
              <a:t>архіву</a:t>
            </a:r>
            <a:r>
              <a:rPr lang="ru-RU" sz="2800" dirty="0">
                <a:latin typeface="Times New Roman" panose="02020603050405020304" pitchFamily="18" charset="0"/>
                <a:cs typeface="Times New Roman" panose="02020603050405020304" pitchFamily="18" charset="0"/>
              </a:rPr>
              <a:t> установи в </a:t>
            </a:r>
            <a:r>
              <a:rPr lang="ru-RU" sz="2800" dirty="0" err="1">
                <a:latin typeface="Times New Roman" panose="02020603050405020304" pitchFamily="18" charset="0"/>
                <a:cs typeface="Times New Roman" panose="02020603050405020304" pitchFamily="18" charset="0"/>
              </a:rPr>
              <a:t>упорядкованому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стані</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подальшого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користування</a:t>
            </a:r>
            <a:r>
              <a:rPr lang="ru-RU" sz="2800" dirty="0">
                <a:latin typeface="Times New Roman" panose="02020603050405020304" pitchFamily="18" charset="0"/>
                <a:cs typeface="Times New Roman" panose="02020603050405020304" pitchFamily="18" charset="0"/>
              </a:rPr>
              <a:t>.</a:t>
            </a:r>
          </a:p>
          <a:p>
            <a:pPr algn="just"/>
            <a:r>
              <a:rPr lang="ru-RU" sz="2800" dirty="0" err="1">
                <a:latin typeface="Times New Roman" panose="02020603050405020304" pitchFamily="18" charset="0"/>
                <a:cs typeface="Times New Roman" panose="02020603050405020304" pitchFamily="18" charset="0"/>
              </a:rPr>
              <a:t>Справи</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тимчасового</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(до 10 </a:t>
            </a:r>
            <a:r>
              <a:rPr lang="ru-RU" sz="2800" dirty="0" err="1">
                <a:latin typeface="Times New Roman" panose="02020603050405020304" pitchFamily="18" charset="0"/>
                <a:cs typeface="Times New Roman" panose="02020603050405020304" pitchFamily="18" charset="0"/>
              </a:rPr>
              <a:t>років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включно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зберігання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можуть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передаватися</a:t>
            </a:r>
            <a:r>
              <a:rPr lang="ru-RU" sz="2800" dirty="0">
                <a:latin typeface="Times New Roman" panose="02020603050405020304" pitchFamily="18" charset="0"/>
                <a:cs typeface="Times New Roman" panose="02020603050405020304" pitchFamily="18" charset="0"/>
              </a:rPr>
              <a:t> до </a:t>
            </a:r>
            <a:r>
              <a:rPr lang="ru-RU" sz="2800" dirty="0" err="1">
                <a:latin typeface="Times New Roman" panose="02020603050405020304" pitchFamily="18" charset="0"/>
                <a:cs typeface="Times New Roman" panose="02020603050405020304" pitchFamily="18" charset="0"/>
              </a:rPr>
              <a:t>архіву</a:t>
            </a:r>
            <a:r>
              <a:rPr lang="ru-RU" sz="2800" dirty="0">
                <a:latin typeface="Times New Roman" panose="02020603050405020304" pitchFamily="18" charset="0"/>
                <a:cs typeface="Times New Roman" panose="02020603050405020304" pitchFamily="18" charset="0"/>
              </a:rPr>
              <a:t> установи за </a:t>
            </a:r>
            <a:r>
              <a:rPr lang="ru-RU" sz="2800" dirty="0" err="1">
                <a:latin typeface="Times New Roman" panose="02020603050405020304" pitchFamily="18" charset="0"/>
                <a:cs typeface="Times New Roman" panose="02020603050405020304" pitchFamily="18" charset="0"/>
              </a:rPr>
              <a:t>рішенням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її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керівника</a:t>
            </a:r>
            <a:r>
              <a:rPr lang="ru-RU" sz="2800" dirty="0">
                <a:latin typeface="Times New Roman" panose="02020603050405020304" pitchFamily="18" charset="0"/>
                <a:cs typeface="Times New Roman" panose="02020603050405020304" pitchFamily="18" charset="0"/>
              </a:rPr>
              <a:t> за </a:t>
            </a:r>
            <a:r>
              <a:rPr lang="ru-RU" sz="2800" dirty="0" err="1">
                <a:latin typeface="Times New Roman" panose="02020603050405020304" pitchFamily="18" charset="0"/>
                <a:cs typeface="Times New Roman" panose="02020603050405020304" pitchFamily="18" charset="0"/>
              </a:rPr>
              <a:t>умови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наявності</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ньому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вільних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площ</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7055941"/>
      </p:ext>
    </p:extLst>
  </p:cSld>
  <p:clrMapOvr>
    <a:masterClrMapping/>
  </p:clrMapOvr>
  <p:transition spd="slow">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1024128" y="2312126"/>
            <a:ext cx="9720073" cy="770709"/>
          </a:xfrm>
        </p:spPr>
        <p:txBody>
          <a:bodyPr>
            <a:normAutofit/>
          </a:bodyPr>
          <a:lstStyle/>
          <a:p>
            <a:pPr algn="ctr"/>
            <a:r>
              <a:rPr lang="uk-UA" sz="4800" dirty="0" smtClean="0"/>
              <a:t>Дякую за увагу!</a:t>
            </a:r>
            <a:endParaRPr lang="en-US" sz="4800" dirty="0"/>
          </a:p>
        </p:txBody>
      </p:sp>
    </p:spTree>
    <p:extLst>
      <p:ext uri="{BB962C8B-B14F-4D97-AF65-F5344CB8AC3E}">
        <p14:creationId xmlns:p14="http://schemas.microsoft.com/office/powerpoint/2010/main" val="224775005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762000" y="475672"/>
            <a:ext cx="10668000" cy="4023360"/>
          </a:xfrm>
        </p:spPr>
        <p:txBody>
          <a:bodyPr>
            <a:noAutofit/>
          </a:bodyPr>
          <a:lstStyle/>
          <a:p>
            <a:pPr indent="0" algn="ctr">
              <a:lnSpc>
                <a:spcPts val="1680"/>
              </a:lnSpc>
              <a:spcBef>
                <a:spcPct val="5000"/>
              </a:spcBef>
              <a:buNone/>
              <a:defRPr/>
            </a:pPr>
            <a:r>
              <a:rPr lang="uk-UA" altLang="ru-RU" sz="2600" b="1" dirty="0">
                <a:latin typeface="Times New Roman" panose="02020603050405020304" pitchFamily="18" charset="0"/>
                <a:cs typeface="Times New Roman" panose="02020603050405020304" pitchFamily="18" charset="0"/>
              </a:rPr>
              <a:t>Утворення та діяльність експертних комісій (ЕК), критерії та засади</a:t>
            </a:r>
          </a:p>
          <a:p>
            <a:pPr indent="0" algn="ctr">
              <a:lnSpc>
                <a:spcPts val="1680"/>
              </a:lnSpc>
              <a:spcBef>
                <a:spcPct val="5000"/>
              </a:spcBef>
              <a:buNone/>
              <a:defRPr/>
            </a:pPr>
            <a:r>
              <a:rPr lang="uk-UA" altLang="ru-RU" sz="2600" b="1" dirty="0">
                <a:latin typeface="Times New Roman" panose="02020603050405020304" pitchFamily="18" charset="0"/>
                <a:cs typeface="Times New Roman" panose="02020603050405020304" pitchFamily="18" charset="0"/>
              </a:rPr>
              <a:t>експертизи цінності визначено наступними нормативними актами:</a:t>
            </a:r>
            <a:r>
              <a:rPr lang="uk-UA" altLang="ru-RU" sz="2600" dirty="0">
                <a:latin typeface="Times New Roman" panose="02020603050405020304" pitchFamily="18" charset="0"/>
                <a:cs typeface="Times New Roman" panose="02020603050405020304" pitchFamily="18" charset="0"/>
              </a:rPr>
              <a:t> </a:t>
            </a:r>
          </a:p>
          <a:p>
            <a:pPr indent="0" algn="just">
              <a:lnSpc>
                <a:spcPts val="1680"/>
              </a:lnSpc>
              <a:buNone/>
              <a:defRPr/>
            </a:pPr>
            <a:r>
              <a:rPr lang="uk-UA" altLang="ru-RU" dirty="0">
                <a:latin typeface="Times New Roman" panose="02020603050405020304" pitchFamily="18" charset="0"/>
                <a:cs typeface="Times New Roman" panose="02020603050405020304" pitchFamily="18" charset="0"/>
              </a:rPr>
              <a:t>Порядок утворення та діяльності комісій з проведення експертизи цінності документів, затверджений постановою Кабінету Міністрів України</a:t>
            </a:r>
            <a:r>
              <a:rPr lang="en-US" altLang="ru-RU" dirty="0">
                <a:latin typeface="Times New Roman" panose="02020603050405020304" pitchFamily="18" charset="0"/>
                <a:cs typeface="Times New Roman" panose="02020603050405020304" pitchFamily="18" charset="0"/>
              </a:rPr>
              <a:t> </a:t>
            </a:r>
            <a:r>
              <a:rPr lang="uk-UA" altLang="ru-RU" dirty="0">
                <a:latin typeface="Times New Roman" panose="02020603050405020304" pitchFamily="18" charset="0"/>
                <a:cs typeface="Times New Roman" panose="02020603050405020304" pitchFamily="18" charset="0"/>
              </a:rPr>
              <a:t>від 08.08.2007 № 1004               (зі змінами) </a:t>
            </a:r>
          </a:p>
          <a:p>
            <a:pPr indent="0" algn="just">
              <a:lnSpc>
                <a:spcPts val="1680"/>
              </a:lnSpc>
              <a:buNone/>
              <a:defRPr/>
            </a:pPr>
            <a:r>
              <a:rPr lang="uk-UA" altLang="ru-RU" dirty="0">
                <a:latin typeface="Times New Roman" panose="02020603050405020304" pitchFamily="18" charset="0"/>
                <a:cs typeface="Times New Roman" panose="02020603050405020304" pitchFamily="18" charset="0"/>
              </a:rPr>
              <a:t>Правила організації діловодства та архівного зберігання документів у державних органах, органах місцевого самоврядування, на підприємствах, в установах і організаціях, затверджені наказом Міністерства юстиції України 18.06.2015 № 1000/5, зареєстровані в Міністерстві юстиції України 22.06.2015 за № 736/27181 (зі змінами)</a:t>
            </a:r>
          </a:p>
          <a:p>
            <a:pPr indent="0" algn="just">
              <a:lnSpc>
                <a:spcPts val="1680"/>
              </a:lnSpc>
              <a:buNone/>
              <a:defRPr/>
            </a:pPr>
            <a:r>
              <a:rPr lang="uk-UA" altLang="ru-RU" dirty="0">
                <a:latin typeface="Times New Roman" panose="02020603050405020304" pitchFamily="18" charset="0"/>
                <a:cs typeface="Times New Roman" panose="02020603050405020304" pitchFamily="18" charset="0"/>
              </a:rPr>
              <a:t>Типове положення про експертну комісію  державного органу, органу місцевого самоврядування, державного і комунального підприємства, установи та організації, затверджене наказом Міністерства юстиції України від 19.06.2013 № 1227/5, зареєстроване в Міністерстві юстиції України 25.06.2013 за № 1062/23594 (зі змінами)</a:t>
            </a:r>
          </a:p>
          <a:p>
            <a:pPr indent="0" algn="just">
              <a:lnSpc>
                <a:spcPts val="1680"/>
              </a:lnSpc>
              <a:buNone/>
              <a:defRPr/>
            </a:pPr>
            <a:r>
              <a:rPr lang="uk-UA" altLang="ru-RU" dirty="0">
                <a:latin typeface="Times New Roman" panose="02020603050405020304" pitchFamily="18" charset="0"/>
                <a:cs typeface="Times New Roman" panose="02020603050405020304" pitchFamily="18" charset="0"/>
              </a:rPr>
              <a:t>Методичні рекомендацій з підготовки Положення про експертну комісію  громадського </a:t>
            </a:r>
            <a:r>
              <a:rPr lang="uk-UA" altLang="ru-RU" dirty="0" smtClean="0">
                <a:latin typeface="Times New Roman" panose="02020603050405020304" pitchFamily="18" charset="0"/>
                <a:cs typeface="Times New Roman" panose="02020603050405020304" pitchFamily="18" charset="0"/>
              </a:rPr>
              <a:t>об'єднання, </a:t>
            </a:r>
            <a:r>
              <a:rPr lang="uk-UA" altLang="ru-RU" dirty="0">
                <a:latin typeface="Times New Roman" panose="02020603050405020304" pitchFamily="18" charset="0"/>
                <a:cs typeface="Times New Roman" panose="02020603050405020304" pitchFamily="18" charset="0"/>
              </a:rPr>
              <a:t>релігійної організації, підприємства, установи та організації, заснованих на приватній формі власності, схвалені Нормативно-методичною комісією Державної архівної служби України від 20.06.2019 (протокол № 6).</a:t>
            </a:r>
          </a:p>
          <a:p>
            <a:pPr indent="0" algn="just">
              <a:lnSpc>
                <a:spcPts val="1680"/>
              </a:lnSpc>
              <a:buNone/>
              <a:defRPr/>
            </a:pPr>
            <a:r>
              <a:rPr lang="uk-UA" altLang="ru-RU" dirty="0">
                <a:latin typeface="Times New Roman" panose="02020603050405020304" pitchFamily="18" charset="0"/>
                <a:cs typeface="Times New Roman" panose="02020603050405020304" pitchFamily="18" charset="0"/>
              </a:rPr>
              <a:t>Перелік типових документів, що створюються під час діяльності державних органів та органів місцевого самоврядування, інших юридичних осіб, із зазначенням строків зберігання документів, затверджений наказом Міністерства юстиції України від 12.04.2012 № 578/5, зареєстрований в Міністерстві юстиції України 17 квітня 2012 за № 571/20884 (зі змінами). </a:t>
            </a:r>
          </a:p>
          <a:p>
            <a:pPr indent="0">
              <a:lnSpc>
                <a:spcPts val="168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19920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838200" y="2074322"/>
            <a:ext cx="10515600" cy="2218459"/>
          </a:xfrm>
        </p:spPr>
        <p:txBody>
          <a:bodyPr>
            <a:noAutofit/>
          </a:bodyPr>
          <a:lstStyle/>
          <a:p>
            <a:pPr marL="128016" lvl="1" indent="0" algn="just">
              <a:buNone/>
            </a:pPr>
            <a:r>
              <a:rPr lang="uk-UA" altLang="en-US" sz="2800" dirty="0">
                <a:latin typeface="Times New Roman" panose="02020603050405020304" pitchFamily="18" charset="0"/>
                <a:cs typeface="Times New Roman" panose="02020603050405020304" pitchFamily="18" charset="0"/>
              </a:rPr>
              <a:t>	</a:t>
            </a:r>
            <a:r>
              <a:rPr lang="uk-UA" altLang="en-US" sz="3600" dirty="0">
                <a:latin typeface="Times New Roman" panose="02020603050405020304" pitchFamily="18" charset="0"/>
                <a:cs typeface="Times New Roman" panose="02020603050405020304" pitchFamily="18" charset="0"/>
              </a:rPr>
              <a:t>Експертиза цінності документів проводиться експертними та експертно-перевірними  комісіями за участю власника документів або уповноваженої ним особи.</a:t>
            </a:r>
          </a:p>
          <a:p>
            <a:pPr marL="128016" lvl="1" indent="0" algn="just">
              <a:buNone/>
            </a:pPr>
            <a:r>
              <a:rPr lang="uk-UA" altLang="en-US" sz="3600" dirty="0">
                <a:latin typeface="Times New Roman" panose="02020603050405020304" pitchFamily="18" charset="0"/>
                <a:cs typeface="Times New Roman" panose="02020603050405020304" pitchFamily="18" charset="0"/>
              </a:rPr>
              <a:t>	</a:t>
            </a:r>
            <a:endParaRPr lang="en-US" sz="3600" dirty="0">
              <a:solidFill>
                <a:srgbClr val="008000"/>
              </a:solidFill>
            </a:endParaRPr>
          </a:p>
        </p:txBody>
      </p:sp>
    </p:spTree>
    <p:extLst>
      <p:ext uri="{BB962C8B-B14F-4D97-AF65-F5344CB8AC3E}">
        <p14:creationId xmlns:p14="http://schemas.microsoft.com/office/powerpoint/2010/main" val="132535558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762000" y="561122"/>
            <a:ext cx="10668000" cy="1499616"/>
          </a:xfrm>
        </p:spPr>
        <p:txBody>
          <a:bodyPr>
            <a:noAutofit/>
          </a:bodyPr>
          <a:lstStyle/>
          <a:p>
            <a:pPr algn="ctr"/>
            <a:r>
              <a:rPr lang="uk-UA" sz="3600" b="1" dirty="0">
                <a:solidFill>
                  <a:schemeClr val="accent2">
                    <a:lumMod val="50000"/>
                  </a:schemeClr>
                </a:solidFill>
                <a:latin typeface="Times New Roman" panose="02020603050405020304" pitchFamily="18" charset="0"/>
                <a:cs typeface="Times New Roman" panose="02020603050405020304" pitchFamily="18" charset="0"/>
              </a:rPr>
              <a:t>Порядок утворення </a:t>
            </a:r>
            <a:br>
              <a:rPr lang="uk-UA" sz="3600" b="1" dirty="0">
                <a:solidFill>
                  <a:schemeClr val="accent2">
                    <a:lumMod val="50000"/>
                  </a:schemeClr>
                </a:solidFill>
                <a:latin typeface="Times New Roman" panose="02020603050405020304" pitchFamily="18" charset="0"/>
                <a:cs typeface="Times New Roman" panose="02020603050405020304" pitchFamily="18" charset="0"/>
              </a:rPr>
            </a:br>
            <a:r>
              <a:rPr lang="uk-UA" sz="3600" b="1" dirty="0">
                <a:solidFill>
                  <a:schemeClr val="accent2">
                    <a:lumMod val="50000"/>
                  </a:schemeClr>
                </a:solidFill>
                <a:latin typeface="Times New Roman" panose="02020603050405020304" pitchFamily="18" charset="0"/>
                <a:cs typeface="Times New Roman" panose="02020603050405020304" pitchFamily="18" charset="0"/>
              </a:rPr>
              <a:t>та діяльності комісій з проведення експертизи цінності документів </a:t>
            </a:r>
            <a:r>
              <a:rPr lang="uk-UA" sz="3600" dirty="0">
                <a:solidFill>
                  <a:schemeClr val="accent2">
                    <a:lumMod val="50000"/>
                  </a:schemeClr>
                </a:solidFill>
              </a:rPr>
              <a:t/>
            </a:r>
            <a:br>
              <a:rPr lang="uk-UA" sz="3600" dirty="0">
                <a:solidFill>
                  <a:schemeClr val="accent2">
                    <a:lumMod val="50000"/>
                  </a:schemeClr>
                </a:solidFill>
              </a:rPr>
            </a:br>
            <a:endParaRPr lang="en-US" sz="3600" dirty="0">
              <a:solidFill>
                <a:schemeClr val="accent2">
                  <a:lumMod val="50000"/>
                </a:schemeClr>
              </a:solidFill>
            </a:endParaRPr>
          </a:p>
        </p:txBody>
      </p:sp>
      <p:sp>
        <p:nvSpPr>
          <p:cNvPr id="3" name="Объект 2"/>
          <p:cNvSpPr>
            <a:spLocks noGrp="1"/>
          </p:cNvSpPr>
          <p:nvPr>
            <p:ph idx="1"/>
          </p:nvPr>
        </p:nvSpPr>
        <p:spPr>
          <a:xfrm>
            <a:off x="644750" y="1844574"/>
            <a:ext cx="10785250" cy="4023360"/>
          </a:xfrm>
        </p:spPr>
        <p:txBody>
          <a:bodyPr>
            <a:noAutofit/>
          </a:bodyPr>
          <a:lstStyle/>
          <a:p>
            <a:pPr algn="just"/>
            <a:r>
              <a:rPr lang="uk-UA" sz="3200" dirty="0">
                <a:latin typeface="Times New Roman" panose="02020603050405020304" pitchFamily="18" charset="0"/>
                <a:cs typeface="Times New Roman" panose="02020603050405020304" pitchFamily="18" charset="0"/>
              </a:rPr>
              <a:t>Державні органи, органи місцевого самоврядування, державні та комунальні підприємства, установи та організації розробляють власне положення про експертну комісію на підставі Типового положення про експертну комісію державного органу, органу місцевого самоврядування, державного та комунального підприємства, установи та організації</a:t>
            </a:r>
          </a:p>
          <a:p>
            <a:pPr algn="just"/>
            <a:r>
              <a:rPr lang="uk-UA" sz="4800" i="1" dirty="0">
                <a:solidFill>
                  <a:schemeClr val="bg1"/>
                </a:solidFill>
                <a:latin typeface="Times New Roman" panose="02020603050405020304" pitchFamily="18" charset="0"/>
                <a:cs typeface="Times New Roman" panose="02020603050405020304" pitchFamily="18" charset="0"/>
              </a:rPr>
              <a:t>(наказ Міністерства юстиції України від 19.06.2013 №1227/5) (зі змінами) </a:t>
            </a:r>
            <a:endParaRPr lang="en-US" sz="48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546944"/>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Объект 2"/>
          <p:cNvSpPr>
            <a:spLocks noGrp="1"/>
          </p:cNvSpPr>
          <p:nvPr>
            <p:ph idx="1"/>
          </p:nvPr>
        </p:nvSpPr>
        <p:spPr>
          <a:xfrm>
            <a:off x="609600" y="123371"/>
            <a:ext cx="11045372" cy="6611258"/>
          </a:xfrm>
        </p:spPr>
        <p:txBody>
          <a:bodyPr>
            <a:normAutofit fontScale="25000" lnSpcReduction="20000"/>
          </a:bodyPr>
          <a:lstStyle/>
          <a:p>
            <a:pPr algn="ctr"/>
            <a:r>
              <a:rPr lang="uk-UA" sz="6400" dirty="0">
                <a:latin typeface="Times New Roman" panose="02020603050405020304" pitchFamily="18" charset="0"/>
                <a:cs typeface="Times New Roman" panose="02020603050405020304" pitchFamily="18" charset="0"/>
              </a:rPr>
              <a:t>Товариство з обмеженою відповідальністю «ПЕРЕМОГА»</a:t>
            </a:r>
          </a:p>
          <a:p>
            <a:pPr algn="ctr"/>
            <a:r>
              <a:rPr lang="uk-UA" sz="6400" dirty="0">
                <a:latin typeface="Times New Roman" panose="02020603050405020304" pitchFamily="18" charset="0"/>
                <a:cs typeface="Times New Roman" panose="02020603050405020304" pitchFamily="18" charset="0"/>
              </a:rPr>
              <a:t>НАКАЗ</a:t>
            </a:r>
          </a:p>
          <a:p>
            <a:r>
              <a:rPr lang="uk-UA" sz="6400" dirty="0">
                <a:latin typeface="Times New Roman" panose="02020603050405020304" pitchFamily="18" charset="0"/>
                <a:cs typeface="Times New Roman" panose="02020603050405020304" pitchFamily="18" charset="0"/>
              </a:rPr>
              <a:t>02.01.2024			                       м. Запоріжжя				№ 39</a:t>
            </a:r>
          </a:p>
          <a:p>
            <a:pPr marL="128016" lvl="1" indent="0">
              <a:buNone/>
            </a:pPr>
            <a:endParaRPr lang="uk-UA" sz="2000" dirty="0">
              <a:latin typeface="Times New Roman" panose="02020603050405020304" pitchFamily="18" charset="0"/>
              <a:cs typeface="Times New Roman" panose="02020603050405020304" pitchFamily="18" charset="0"/>
            </a:endParaRPr>
          </a:p>
          <a:p>
            <a:pPr marL="128016" lvl="1" indent="0">
              <a:buNone/>
            </a:pPr>
            <a:r>
              <a:rPr lang="uk-UA" sz="6000" dirty="0">
                <a:latin typeface="Times New Roman" panose="02020603050405020304" pitchFamily="18" charset="0"/>
                <a:cs typeface="Times New Roman" panose="02020603050405020304" pitchFamily="18" charset="0"/>
              </a:rPr>
              <a:t>Про створення експертної комісії</a:t>
            </a:r>
          </a:p>
          <a:p>
            <a:endParaRPr lang="uk-UA" sz="2000" dirty="0">
              <a:latin typeface="Times New Roman" panose="02020603050405020304" pitchFamily="18" charset="0"/>
              <a:cs typeface="Times New Roman" panose="02020603050405020304" pitchFamily="18" charset="0"/>
            </a:endParaRPr>
          </a:p>
          <a:p>
            <a:pPr marL="128016" lvl="1" indent="0" algn="just">
              <a:buNone/>
            </a:pPr>
            <a:r>
              <a:rPr lang="uk-UA" sz="6400" dirty="0">
                <a:latin typeface="Times New Roman" panose="02020603050405020304" pitchFamily="18" charset="0"/>
                <a:cs typeface="Times New Roman" panose="02020603050405020304" pitchFamily="18" charset="0"/>
              </a:rPr>
              <a:t>	</a:t>
            </a:r>
            <a:r>
              <a:rPr lang="uk-UA" sz="6400" dirty="0" smtClean="0">
                <a:latin typeface="Times New Roman" panose="02020603050405020304" pitchFamily="18" charset="0"/>
                <a:cs typeface="Times New Roman" panose="02020603050405020304" pitchFamily="18" charset="0"/>
              </a:rPr>
              <a:t>На підставі Постанови</a:t>
            </a:r>
            <a:r>
              <a:rPr lang="uk-UA" altLang="ru-RU" sz="6600" dirty="0">
                <a:latin typeface="Times New Roman" panose="02020603050405020304" pitchFamily="18" charset="0"/>
                <a:cs typeface="Times New Roman" panose="02020603050405020304" pitchFamily="18" charset="0"/>
              </a:rPr>
              <a:t> Кабінету Міністрів України</a:t>
            </a:r>
            <a:r>
              <a:rPr lang="en-US" altLang="ru-RU" sz="6600" dirty="0">
                <a:latin typeface="Times New Roman" panose="02020603050405020304" pitchFamily="18" charset="0"/>
                <a:cs typeface="Times New Roman" panose="02020603050405020304" pitchFamily="18" charset="0"/>
              </a:rPr>
              <a:t> </a:t>
            </a:r>
            <a:r>
              <a:rPr lang="uk-UA" altLang="ru-RU" sz="6600" dirty="0">
                <a:latin typeface="Times New Roman" panose="02020603050405020304" pitchFamily="18" charset="0"/>
                <a:cs typeface="Times New Roman" panose="02020603050405020304" pitchFamily="18" charset="0"/>
              </a:rPr>
              <a:t>від 08.08.2007 № </a:t>
            </a:r>
            <a:r>
              <a:rPr lang="uk-UA" altLang="ru-RU" sz="6600" dirty="0" smtClean="0">
                <a:latin typeface="Times New Roman" panose="02020603050405020304" pitchFamily="18" charset="0"/>
                <a:cs typeface="Times New Roman" panose="02020603050405020304" pitchFamily="18" charset="0"/>
              </a:rPr>
              <a:t>1004</a:t>
            </a:r>
            <a:r>
              <a:rPr lang="uk-UA" altLang="ru-RU" sz="6600" dirty="0">
                <a:latin typeface="Times New Roman" panose="02020603050405020304" pitchFamily="18" charset="0"/>
                <a:cs typeface="Times New Roman" panose="02020603050405020304" pitchFamily="18" charset="0"/>
              </a:rPr>
              <a:t> </a:t>
            </a:r>
            <a:r>
              <a:rPr lang="uk-UA" altLang="ru-RU" sz="6600" dirty="0" smtClean="0">
                <a:latin typeface="Times New Roman" panose="02020603050405020304" pitchFamily="18" charset="0"/>
                <a:cs typeface="Times New Roman" panose="02020603050405020304" pitchFamily="18" charset="0"/>
              </a:rPr>
              <a:t>«Про порядок </a:t>
            </a:r>
            <a:r>
              <a:rPr lang="uk-UA" altLang="ru-RU" sz="6600" dirty="0">
                <a:latin typeface="Times New Roman" panose="02020603050405020304" pitchFamily="18" charset="0"/>
                <a:cs typeface="Times New Roman" panose="02020603050405020304" pitchFamily="18" charset="0"/>
              </a:rPr>
              <a:t>утворення та діяльності комісій з проведення експертизи цінності </a:t>
            </a:r>
            <a:r>
              <a:rPr lang="uk-UA" altLang="ru-RU" sz="6600" dirty="0" smtClean="0">
                <a:latin typeface="Times New Roman" panose="02020603050405020304" pitchFamily="18" charset="0"/>
                <a:cs typeface="Times New Roman" panose="02020603050405020304" pitchFamily="18" charset="0"/>
              </a:rPr>
              <a:t>документів», в</a:t>
            </a:r>
            <a:r>
              <a:rPr lang="uk-UA" sz="6400" dirty="0" smtClean="0">
                <a:latin typeface="Times New Roman" panose="02020603050405020304" pitchFamily="18" charset="0"/>
                <a:cs typeface="Times New Roman" panose="02020603050405020304" pitchFamily="18" charset="0"/>
              </a:rPr>
              <a:t>ідповідно </a:t>
            </a:r>
            <a:r>
              <a:rPr lang="uk-UA" sz="6400" dirty="0">
                <a:latin typeface="Times New Roman" panose="02020603050405020304" pitchFamily="18" charset="0"/>
                <a:cs typeface="Times New Roman" panose="02020603050405020304" pitchFamily="18" charset="0"/>
              </a:rPr>
              <a:t>до</a:t>
            </a:r>
            <a:r>
              <a:rPr kumimoji="0" lang="uk-UA"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uk-UA" sz="6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Типового положення про експертну комісію державного органу, органу місцевого самоврядування, державного та комунального підприємства, установи та організації, затвердженого наказом Міністерства юстиції України від 19.06.2013 № 1227/5, з метою</a:t>
            </a:r>
            <a:r>
              <a:rPr lang="uk-UA" sz="6400" dirty="0">
                <a:latin typeface="Times New Roman" panose="02020603050405020304" pitchFamily="18" charset="0"/>
                <a:cs typeface="Times New Roman" panose="02020603050405020304" pitchFamily="18" charset="0"/>
              </a:rPr>
              <a:t> визначення науково-історичної та практичної цінності документів, що створюються під час діяльності ТОВ «ПЕРЕМОГА», їх відбору і підготовки для передавання на зберігання в архів установи або вилучення для знищення та встановлення строків зберігання документів</a:t>
            </a:r>
          </a:p>
          <a:p>
            <a:pPr marL="128016" lvl="1" indent="0">
              <a:buNone/>
            </a:pPr>
            <a:endParaRPr lang="uk-UA" sz="800" dirty="0">
              <a:latin typeface="Times New Roman" panose="02020603050405020304" pitchFamily="18" charset="0"/>
              <a:cs typeface="Times New Roman" panose="02020603050405020304" pitchFamily="18" charset="0"/>
            </a:endParaRPr>
          </a:p>
          <a:p>
            <a:pPr marL="128016" lvl="1" indent="0">
              <a:buNone/>
            </a:pPr>
            <a:r>
              <a:rPr lang="uk-UA" sz="6400" dirty="0">
                <a:latin typeface="Times New Roman" panose="02020603050405020304" pitchFamily="18" charset="0"/>
                <a:cs typeface="Times New Roman" panose="02020603050405020304" pitchFamily="18" charset="0"/>
              </a:rPr>
              <a:t>НАКАЗУЮ:</a:t>
            </a:r>
          </a:p>
          <a:p>
            <a:pPr marL="128016" lvl="1" indent="0">
              <a:buNone/>
            </a:pPr>
            <a:endParaRPr lang="uk-UA" sz="800" dirty="0">
              <a:latin typeface="Times New Roman" panose="02020603050405020304" pitchFamily="18" charset="0"/>
              <a:cs typeface="Times New Roman" panose="02020603050405020304" pitchFamily="18" charset="0"/>
            </a:endParaRP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1. Створити постійно діючу експертну комісію з проведення експертизи цінності документів у складі:</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Голова комісії – заступник директора Калина Т. М.</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Секретар комісії – завідувач архіву Верба К. Г.</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Члени комісії: завідувач канцелярії </a:t>
            </a:r>
            <a:r>
              <a:rPr lang="uk-UA" sz="6400" dirty="0" err="1">
                <a:latin typeface="Times New Roman" panose="02020603050405020304" pitchFamily="18" charset="0"/>
                <a:cs typeface="Times New Roman" panose="02020603050405020304" pitchFamily="18" charset="0"/>
              </a:rPr>
              <a:t>Степлер</a:t>
            </a:r>
            <a:r>
              <a:rPr lang="uk-UA" sz="6400" dirty="0">
                <a:latin typeface="Times New Roman" panose="02020603050405020304" pitchFamily="18" charset="0"/>
                <a:cs typeface="Times New Roman" panose="02020603050405020304" pitchFamily="18" charset="0"/>
              </a:rPr>
              <a:t> П. А.</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	          начальник планово-економічного відділу Біла В. С.</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	          бухгалтер Оборотна С. М.</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	          інспектор з кадрів Трудова О. Л.</a:t>
            </a:r>
          </a:p>
          <a:p>
            <a:pPr marL="108000" lvl="1" indent="0">
              <a:lnSpc>
                <a:spcPts val="1400"/>
              </a:lnSpc>
              <a:spcBef>
                <a:spcPts val="0"/>
              </a:spcBef>
              <a:spcAft>
                <a:spcPts val="0"/>
              </a:spcAft>
              <a:buNone/>
            </a:pPr>
            <a:r>
              <a:rPr lang="uk-UA" sz="6400" dirty="0">
                <a:latin typeface="Times New Roman" panose="02020603050405020304" pitchFamily="18" charset="0"/>
                <a:cs typeface="Times New Roman" panose="02020603050405020304" pitchFamily="18" charset="0"/>
              </a:rPr>
              <a:t>2. Затвердити Положення про експертну комісію ТОВ «ПЕРЕМОГА» (додаток 1).</a:t>
            </a:r>
          </a:p>
          <a:p>
            <a:pPr marL="128016" lvl="1" indent="0">
              <a:buNone/>
            </a:pPr>
            <a:r>
              <a:rPr lang="uk-UA" sz="6400" dirty="0">
                <a:latin typeface="Times New Roman" panose="02020603050405020304" pitchFamily="18" charset="0"/>
                <a:cs typeface="Times New Roman" panose="02020603050405020304" pitchFamily="18" charset="0"/>
              </a:rPr>
              <a:t>3. Керівникам структурних підрозділів забезпечити дотримання вимог Положення про експертну комісію ТОВ «ПЕРЕМОГА».</a:t>
            </a:r>
          </a:p>
          <a:p>
            <a:pPr marL="128016" lvl="1" indent="0">
              <a:buNone/>
            </a:pPr>
            <a:r>
              <a:rPr lang="uk-UA" sz="6400" dirty="0">
                <a:latin typeface="Times New Roman" panose="02020603050405020304" pitchFamily="18" charset="0"/>
                <a:cs typeface="Times New Roman" panose="02020603050405020304" pitchFamily="18" charset="0"/>
              </a:rPr>
              <a:t>4. Голові експертної комісії Калині Т. М. забезпечити організацію роботи експертної комісії відповідно до положення, затвердженого цим наказом.</a:t>
            </a:r>
          </a:p>
          <a:p>
            <a:pPr marL="128016" lvl="1" indent="0">
              <a:buNone/>
            </a:pPr>
            <a:r>
              <a:rPr lang="uk-UA" sz="6400" dirty="0">
                <a:latin typeface="Times New Roman" panose="02020603050405020304" pitchFamily="18" charset="0"/>
                <a:cs typeface="Times New Roman" panose="02020603050405020304" pitchFamily="18" charset="0"/>
              </a:rPr>
              <a:t>5. Контроль за виконанням наказу залишаю за собою .</a:t>
            </a:r>
          </a:p>
          <a:p>
            <a:pPr marL="128016" lvl="1" indent="0">
              <a:buNone/>
            </a:pPr>
            <a:endParaRPr lang="uk-UA" sz="2000" dirty="0">
              <a:latin typeface="Times New Roman" panose="02020603050405020304" pitchFamily="18" charset="0"/>
              <a:cs typeface="Times New Roman" panose="02020603050405020304" pitchFamily="18" charset="0"/>
            </a:endParaRPr>
          </a:p>
          <a:p>
            <a:pPr marL="128016" lvl="1" indent="0">
              <a:buNone/>
            </a:pPr>
            <a:endParaRPr lang="uk-UA" sz="2000" dirty="0">
              <a:latin typeface="Times New Roman" panose="02020603050405020304" pitchFamily="18" charset="0"/>
              <a:cs typeface="Times New Roman" panose="02020603050405020304" pitchFamily="18" charset="0"/>
            </a:endParaRPr>
          </a:p>
          <a:p>
            <a:pPr marL="128016" lvl="1" indent="0">
              <a:buNone/>
            </a:pPr>
            <a:r>
              <a:rPr lang="uk-UA" sz="7200" dirty="0">
                <a:latin typeface="Times New Roman" panose="02020603050405020304" pitchFamily="18" charset="0"/>
                <a:cs typeface="Times New Roman" panose="02020603050405020304" pitchFamily="18" charset="0"/>
              </a:rPr>
              <a:t>Директор			 	</a:t>
            </a:r>
            <a:r>
              <a:rPr lang="uk-UA" sz="7200" i="1" dirty="0">
                <a:solidFill>
                  <a:srgbClr val="0000FF"/>
                </a:solidFill>
                <a:latin typeface="Segoe Print" panose="02000600000000000000" pitchFamily="2" charset="0"/>
                <a:cs typeface="Times New Roman" panose="02020603050405020304" pitchFamily="18" charset="0"/>
              </a:rPr>
              <a:t>Переможець</a:t>
            </a:r>
            <a:r>
              <a:rPr lang="uk-UA" sz="7200" dirty="0">
                <a:latin typeface="Times New Roman" panose="02020603050405020304" pitchFamily="18" charset="0"/>
                <a:cs typeface="Times New Roman" panose="02020603050405020304" pitchFamily="18" charset="0"/>
              </a:rPr>
              <a:t>			Олександр ПЕРЕМОЖЕЦЬ</a:t>
            </a:r>
          </a:p>
          <a:p>
            <a:pPr marL="128016" lvl="1" indent="0">
              <a:buNone/>
            </a:pPr>
            <a:endParaRPr lang="uk-UA" sz="7200" dirty="0">
              <a:latin typeface="Times New Roman" panose="02020603050405020304" pitchFamily="18" charset="0"/>
              <a:cs typeface="Times New Roman" panose="02020603050405020304" pitchFamily="18" charset="0"/>
            </a:endParaRPr>
          </a:p>
          <a:p>
            <a:pPr marL="585216" lvl="1" indent="-457200">
              <a:buAutoNum type="arabicPeriod"/>
            </a:pPr>
            <a:endParaRPr lang="en-US" sz="2000"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0" y="0"/>
            <a:ext cx="2656114" cy="798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a:solidFill>
                  <a:schemeClr val="tx1"/>
                </a:solidFill>
                <a:latin typeface="Times New Roman" panose="02020603050405020304" pitchFamily="18" charset="0"/>
                <a:cs typeface="Times New Roman" panose="02020603050405020304" pitchFamily="18" charset="0"/>
              </a:rPr>
              <a:t>ПРИКЛАД</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3315067"/>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7381</TotalTime>
  <Words>2414</Words>
  <Application>Microsoft Office PowerPoint</Application>
  <PresentationFormat>Произвольный</PresentationFormat>
  <Paragraphs>467</Paragraphs>
  <Slides>59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59</vt:i4>
      </vt:variant>
    </vt:vector>
  </HeadingPairs>
  <TitlesOfParts>
    <vt:vector size="60" baseType="lpstr">
      <vt:lpstr>Интеграл</vt:lpstr>
      <vt:lpstr>Експертиза цінності документів та оформлення справ</vt:lpstr>
      <vt:lpstr>Презентация PowerPoint</vt:lpstr>
      <vt:lpstr> Експертиза  цінності документів проводиться за такими принципами: </vt:lpstr>
      <vt:lpstr>Експертиза цінності документів проводиться за такими критеріями:</vt:lpstr>
      <vt:lpstr>Презентация PowerPoint</vt:lpstr>
      <vt:lpstr>Презентация PowerPoint</vt:lpstr>
      <vt:lpstr>Презентация PowerPoint</vt:lpstr>
      <vt:lpstr>Порядок утворення  та діяльності комісій з проведення експертизи цінності документів  </vt:lpstr>
      <vt:lpstr>Презентация PowerPoint</vt:lpstr>
      <vt:lpstr>Презентация PowerPoint</vt:lpstr>
      <vt:lpstr>Презентация PowerPoint</vt:lpstr>
      <vt:lpstr>ЕК установи приймає рішення </vt:lpstr>
      <vt:lpstr>. </vt:lpstr>
      <vt:lpstr>Презентация PowerPoint</vt:lpstr>
      <vt:lpstr>Презентация PowerPoint</vt:lpstr>
      <vt:lpstr>Порядок  проведення експертизи цінності документів </vt:lpstr>
      <vt:lpstr>Презентация PowerPoint</vt:lpstr>
      <vt:lpstr>Види номенклатури справ</vt:lpstr>
      <vt:lpstr>Принципи побудови номенклатури справ </vt:lpstr>
      <vt:lpstr>Індивідуальна номенклатура справ установи</vt:lpstr>
      <vt:lpstr>Зведена номенклатура справ установи</vt:lpstr>
      <vt:lpstr>Презентация PowerPoint</vt:lpstr>
      <vt:lpstr>ІНДЕКС СПРАВИ 02-54</vt:lpstr>
      <vt:lpstr>Порядок розміщення заголовків  справ у номенклатурі справ структурного підрозділу</vt:lpstr>
      <vt:lpstr>Строки зберігання документів</vt:lpstr>
      <vt:lpstr>Строки зберігання документів у Переліку диференційовано за двома групами організацій</vt:lpstr>
      <vt:lpstr>Строки зберігання документів</vt:lpstr>
      <vt:lpstr>Підсумковий запис   враховуються фактично заведені справи за рік </vt:lpstr>
      <vt:lpstr>Номенклатури справ складаються</vt:lpstr>
      <vt:lpstr>Зведена номенклатура справ установи погоджується з ЕПК державного архіву</vt:lpstr>
      <vt:lpstr>Схвалення та погодження  зведеної номенклатури справ установи</vt:lpstr>
      <vt:lpstr>Основні засади експертизи цінності:</vt:lpstr>
      <vt:lpstr>Під час проведення  експертизи цінності</vt:lpstr>
      <vt:lpstr>Презентация PowerPoint</vt:lpstr>
      <vt:lpstr>Експертиза цінності  окремих видів документів</vt:lpstr>
      <vt:lpstr>Накази з кадрових питань (особового складу)</vt:lpstr>
      <vt:lpstr>Особові справи/картки</vt:lpstr>
      <vt:lpstr>Презентация PowerPoint</vt:lpstr>
      <vt:lpstr>Документи працівників  з важкими, шкідливими, небезпечними умовами праці</vt:lpstr>
      <vt:lpstr>Бухгалтерські документи</vt:lpstr>
      <vt:lpstr>Документи з питань основної діяльності</vt:lpstr>
      <vt:lpstr>Забороняється</vt:lpstr>
      <vt:lpstr>Презентация PowerPoint</vt:lpstr>
      <vt:lpstr>Презентация PowerPoint</vt:lpstr>
      <vt:lpstr>Презентация PowerPoint</vt:lpstr>
      <vt:lpstr>НУМЕРАЦІЯ АРКУШІВ </vt:lpstr>
      <vt:lpstr>Складання внутрішнього опису документів справи</vt:lpstr>
      <vt:lpstr>Складання внутрішнього опису документів справи</vt:lpstr>
      <vt:lpstr>Презентация PowerPoint</vt:lpstr>
      <vt:lpstr>ОБКЛАДИНКА СПРАВИ (Титульний аркуш)</vt:lpstr>
      <vt:lpstr>Послідовність розміщення  елементів заголовка</vt:lpstr>
      <vt:lpstr> заголовки справ</vt:lpstr>
      <vt:lpstr>Особливості складання  заголовків справ </vt:lpstr>
      <vt:lpstr>Презентация PowerPoint</vt:lpstr>
      <vt:lpstr>Презентация PowerPoint</vt:lpstr>
      <vt:lpstr>ОБКЛАДИНКА СПРАВИ (Титульний аркуш)</vt:lpstr>
      <vt:lpstr>Презентация PowerPoint</vt:lpstr>
      <vt:lpstr>ПЕРЕДАВАННЯ СПРАВ  ДО АРХІВУ УСТАНОВИ</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Експертиза цінності документів</dc:title>
  <dc:creator>user1</dc:creator>
  <cp:lastModifiedBy>комп1</cp:lastModifiedBy>
  <cp:revision>178</cp:revision>
  <dcterms:created xsi:type="dcterms:W3CDTF">2024-05-27T05:38:54Z</dcterms:created>
  <dcterms:modified xsi:type="dcterms:W3CDTF">2024-06-18T06:12:52Z</dcterms:modified>
</cp:coreProperties>
</file>